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19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85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35" r:id="rId15"/>
    <p:sldId id="307" r:id="rId16"/>
    <p:sldId id="343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2" r:id="rId31"/>
    <p:sldId id="321" r:id="rId32"/>
    <p:sldId id="336" r:id="rId33"/>
    <p:sldId id="337" r:id="rId34"/>
    <p:sldId id="338" r:id="rId35"/>
    <p:sldId id="339" r:id="rId36"/>
    <p:sldId id="340" r:id="rId37"/>
    <p:sldId id="342" r:id="rId38"/>
    <p:sldId id="341" r:id="rId39"/>
    <p:sldId id="323" r:id="rId40"/>
    <p:sldId id="324" r:id="rId41"/>
    <p:sldId id="325" r:id="rId42"/>
    <p:sldId id="326" r:id="rId43"/>
    <p:sldId id="327" r:id="rId44"/>
    <p:sldId id="328" r:id="rId45"/>
    <p:sldId id="330" r:id="rId46"/>
    <p:sldId id="334" r:id="rId47"/>
    <p:sldId id="331" r:id="rId48"/>
  </p:sldIdLst>
  <p:sldSz cx="12192000" cy="6858000"/>
  <p:notesSz cx="7099300" cy="102235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E43EDE-1878-5343-91C3-71EC1DAC1410}">
          <p14:sldIdLst>
            <p14:sldId id="256"/>
          </p14:sldIdLst>
        </p14:section>
        <p14:section name="Qualidade" id="{22284180-EDD9-1C4E-A59B-50322CB59344}">
          <p14:sldIdLst>
            <p14:sldId id="257"/>
            <p14:sldId id="285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35"/>
          </p14:sldIdLst>
        </p14:section>
        <p14:section name="Qualidade Software" id="{2FCE6289-7A9A-0941-B618-010C6C1584D0}">
          <p14:sldIdLst>
            <p14:sldId id="307"/>
            <p14:sldId id="343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1"/>
            <p14:sldId id="336"/>
            <p14:sldId id="337"/>
            <p14:sldId id="338"/>
            <p14:sldId id="339"/>
            <p14:sldId id="340"/>
            <p14:sldId id="342"/>
            <p14:sldId id="341"/>
            <p14:sldId id="323"/>
            <p14:sldId id="324"/>
            <p14:sldId id="325"/>
            <p14:sldId id="326"/>
            <p14:sldId id="327"/>
            <p14:sldId id="328"/>
            <p14:sldId id="330"/>
            <p14:sldId id="334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600"/>
    <a:srgbClr val="FF9933"/>
    <a:srgbClr val="FF9966"/>
    <a:srgbClr val="000000"/>
    <a:srgbClr val="1E49E6"/>
    <a:srgbClr val="FFC4A7"/>
    <a:srgbClr val="FF0000"/>
    <a:srgbClr val="FFFFCC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544" autoAdjust="0"/>
    <p:restoredTop sz="94249" autoAdjust="0"/>
  </p:normalViewPr>
  <p:slideViewPr>
    <p:cSldViewPr>
      <p:cViewPr varScale="1">
        <p:scale>
          <a:sx n="72" d="100"/>
          <a:sy n="72" d="100"/>
        </p:scale>
        <p:origin x="115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45" d="100"/>
          <a:sy n="45" d="100"/>
        </p:scale>
        <p:origin x="-1493" y="-77"/>
      </p:cViewPr>
      <p:guideLst>
        <p:guide orient="horz" pos="3220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8" Type="http://schemas.openxmlformats.org/officeDocument/2006/relationships/customXml" Target="../customXml/item3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customXml" Target="../customXml/item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B. Tenorio - Fatec" userId="2a68b719-233e-46f9-8e9f-6b2a3c380c8f" providerId="ADAL" clId="{B1A0F396-14B7-47EC-A5B5-6E3258F6C911}"/>
    <pc:docChg chg="undo custSel modSld">
      <pc:chgData name="Marcelo B. Tenorio - Fatec" userId="2a68b719-233e-46f9-8e9f-6b2a3c380c8f" providerId="ADAL" clId="{B1A0F396-14B7-47EC-A5B5-6E3258F6C911}" dt="2019-05-23T17:42:50.716" v="167" actId="403"/>
      <pc:docMkLst>
        <pc:docMk/>
      </pc:docMkLst>
      <pc:sldChg chg="addSp modSp">
        <pc:chgData name="Marcelo B. Tenorio - Fatec" userId="2a68b719-233e-46f9-8e9f-6b2a3c380c8f" providerId="ADAL" clId="{B1A0F396-14B7-47EC-A5B5-6E3258F6C911}" dt="2019-05-21T18:37:24.585" v="158" actId="20577"/>
        <pc:sldMkLst>
          <pc:docMk/>
          <pc:sldMk cId="0" sldId="256"/>
        </pc:sldMkLst>
        <pc:spChg chg="add mod">
          <ac:chgData name="Marcelo B. Tenorio - Fatec" userId="2a68b719-233e-46f9-8e9f-6b2a3c380c8f" providerId="ADAL" clId="{B1A0F396-14B7-47EC-A5B5-6E3258F6C911}" dt="2019-05-21T18:37:24.585" v="158" actId="20577"/>
          <ac:spMkLst>
            <pc:docMk/>
            <pc:sldMk cId="0" sldId="256"/>
            <ac:spMk id="3" creationId="{BCD849A8-7A48-4AFB-93B5-0C1DC69C9604}"/>
          </ac:spMkLst>
        </pc:spChg>
      </pc:sldChg>
      <pc:sldChg chg="delSp modSp delAnim">
        <pc:chgData name="Marcelo B. Tenorio - Fatec" userId="2a68b719-233e-46f9-8e9f-6b2a3c380c8f" providerId="ADAL" clId="{B1A0F396-14B7-47EC-A5B5-6E3258F6C911}" dt="2019-05-23T17:42:50.716" v="167" actId="403"/>
        <pc:sldMkLst>
          <pc:docMk/>
          <pc:sldMk cId="1319003350" sldId="285"/>
        </pc:sldMkLst>
        <pc:spChg chg="mod">
          <ac:chgData name="Marcelo B. Tenorio - Fatec" userId="2a68b719-233e-46f9-8e9f-6b2a3c380c8f" providerId="ADAL" clId="{B1A0F396-14B7-47EC-A5B5-6E3258F6C911}" dt="2019-05-23T17:42:50.716" v="167" actId="403"/>
          <ac:spMkLst>
            <pc:docMk/>
            <pc:sldMk cId="1319003350" sldId="285"/>
            <ac:spMk id="9" creationId="{00000000-0000-0000-0000-000000000000}"/>
          </ac:spMkLst>
        </pc:spChg>
        <pc:spChg chg="del">
          <ac:chgData name="Marcelo B. Tenorio - Fatec" userId="2a68b719-233e-46f9-8e9f-6b2a3c380c8f" providerId="ADAL" clId="{B1A0F396-14B7-47EC-A5B5-6E3258F6C911}" dt="2019-05-08T21:31:41.595" v="0" actId="478"/>
          <ac:spMkLst>
            <pc:docMk/>
            <pc:sldMk cId="1319003350" sldId="285"/>
            <ac:spMk id="35" creationId="{00000000-0000-0000-0000-000000000000}"/>
          </ac:spMkLst>
        </pc:spChg>
      </pc:sldChg>
      <pc:sldChg chg="modSp">
        <pc:chgData name="Marcelo B. Tenorio - Fatec" userId="2a68b719-233e-46f9-8e9f-6b2a3c380c8f" providerId="ADAL" clId="{B1A0F396-14B7-47EC-A5B5-6E3258F6C911}" dt="2019-05-08T22:02:18.488" v="1" actId="20577"/>
        <pc:sldMkLst>
          <pc:docMk/>
          <pc:sldMk cId="417321609" sldId="300"/>
        </pc:sldMkLst>
        <pc:spChg chg="mod">
          <ac:chgData name="Marcelo B. Tenorio - Fatec" userId="2a68b719-233e-46f9-8e9f-6b2a3c380c8f" providerId="ADAL" clId="{B1A0F396-14B7-47EC-A5B5-6E3258F6C911}" dt="2019-05-08T22:02:18.488" v="1" actId="20577"/>
          <ac:spMkLst>
            <pc:docMk/>
            <pc:sldMk cId="417321609" sldId="300"/>
            <ac:spMk id="2" creationId="{00000000-0000-0000-0000-000000000000}"/>
          </ac:spMkLst>
        </pc:spChg>
      </pc:sldChg>
      <pc:sldChg chg="modSp">
        <pc:chgData name="Marcelo B. Tenorio - Fatec" userId="2a68b719-233e-46f9-8e9f-6b2a3c380c8f" providerId="ADAL" clId="{B1A0F396-14B7-47EC-A5B5-6E3258F6C911}" dt="2019-05-08T22:40:16.731" v="9" actId="20577"/>
        <pc:sldMkLst>
          <pc:docMk/>
          <pc:sldMk cId="3542456406" sldId="313"/>
        </pc:sldMkLst>
        <pc:spChg chg="mod">
          <ac:chgData name="Marcelo B. Tenorio - Fatec" userId="2a68b719-233e-46f9-8e9f-6b2a3c380c8f" providerId="ADAL" clId="{B1A0F396-14B7-47EC-A5B5-6E3258F6C911}" dt="2019-05-08T22:40:16.731" v="9" actId="20577"/>
          <ac:spMkLst>
            <pc:docMk/>
            <pc:sldMk cId="3542456406" sldId="313"/>
            <ac:spMk id="5" creationId="{00000000-0000-0000-0000-000000000000}"/>
          </ac:spMkLst>
        </pc:spChg>
      </pc:sldChg>
      <pc:sldChg chg="modSp">
        <pc:chgData name="Marcelo B. Tenorio - Fatec" userId="2a68b719-233e-46f9-8e9f-6b2a3c380c8f" providerId="ADAL" clId="{B1A0F396-14B7-47EC-A5B5-6E3258F6C911}" dt="2019-05-08T22:46:52.327" v="15" actId="5793"/>
        <pc:sldMkLst>
          <pc:docMk/>
          <pc:sldMk cId="2340193563" sldId="316"/>
        </pc:sldMkLst>
        <pc:spChg chg="mod">
          <ac:chgData name="Marcelo B. Tenorio - Fatec" userId="2a68b719-233e-46f9-8e9f-6b2a3c380c8f" providerId="ADAL" clId="{B1A0F396-14B7-47EC-A5B5-6E3258F6C911}" dt="2019-05-08T22:46:52.327" v="15" actId="5793"/>
          <ac:spMkLst>
            <pc:docMk/>
            <pc:sldMk cId="2340193563" sldId="316"/>
            <ac:spMk id="5" creationId="{00000000-0000-0000-0000-000000000000}"/>
          </ac:spMkLst>
        </pc:spChg>
      </pc:sldChg>
      <pc:sldChg chg="modSp">
        <pc:chgData name="Marcelo B. Tenorio - Fatec" userId="2a68b719-233e-46f9-8e9f-6b2a3c380c8f" providerId="ADAL" clId="{B1A0F396-14B7-47EC-A5B5-6E3258F6C911}" dt="2019-05-08T22:43:21.093" v="12" actId="20577"/>
        <pc:sldMkLst>
          <pc:docMk/>
          <pc:sldMk cId="1925147802" sldId="318"/>
        </pc:sldMkLst>
        <pc:spChg chg="mod">
          <ac:chgData name="Marcelo B. Tenorio - Fatec" userId="2a68b719-233e-46f9-8e9f-6b2a3c380c8f" providerId="ADAL" clId="{B1A0F396-14B7-47EC-A5B5-6E3258F6C911}" dt="2019-05-08T22:43:21.093" v="12" actId="20577"/>
          <ac:spMkLst>
            <pc:docMk/>
            <pc:sldMk cId="1925147802" sldId="318"/>
            <ac:spMk id="5" creationId="{00000000-0000-0000-0000-000000000000}"/>
          </ac:spMkLst>
        </pc:spChg>
      </pc:sldChg>
      <pc:sldChg chg="addSp delSp modSp">
        <pc:chgData name="Marcelo B. Tenorio - Fatec" userId="2a68b719-233e-46f9-8e9f-6b2a3c380c8f" providerId="ADAL" clId="{B1A0F396-14B7-47EC-A5B5-6E3258F6C911}" dt="2019-05-08T23:24:58.473" v="48" actId="478"/>
        <pc:sldMkLst>
          <pc:docMk/>
          <pc:sldMk cId="3758854327" sldId="327"/>
        </pc:sldMkLst>
        <pc:spChg chg="add del">
          <ac:chgData name="Marcelo B. Tenorio - Fatec" userId="2a68b719-233e-46f9-8e9f-6b2a3c380c8f" providerId="ADAL" clId="{B1A0F396-14B7-47EC-A5B5-6E3258F6C911}" dt="2019-05-08T23:24:58.473" v="48" actId="478"/>
          <ac:spMkLst>
            <pc:docMk/>
            <pc:sldMk cId="3758854327" sldId="327"/>
            <ac:spMk id="12" creationId="{00000000-0000-0000-0000-000000000000}"/>
          </ac:spMkLst>
        </pc:spChg>
        <pc:spChg chg="mod">
          <ac:chgData name="Marcelo B. Tenorio - Fatec" userId="2a68b719-233e-46f9-8e9f-6b2a3c380c8f" providerId="ADAL" clId="{B1A0F396-14B7-47EC-A5B5-6E3258F6C911}" dt="2019-05-08T23:08:14.854" v="31" actId="1076"/>
          <ac:spMkLst>
            <pc:docMk/>
            <pc:sldMk cId="3758854327" sldId="327"/>
            <ac:spMk id="26" creationId="{00000000-0000-0000-0000-000000000000}"/>
          </ac:spMkLst>
        </pc:spChg>
        <pc:spChg chg="mod">
          <ac:chgData name="Marcelo B. Tenorio - Fatec" userId="2a68b719-233e-46f9-8e9f-6b2a3c380c8f" providerId="ADAL" clId="{B1A0F396-14B7-47EC-A5B5-6E3258F6C911}" dt="2019-05-08T23:08:41.708" v="36" actId="1076"/>
          <ac:spMkLst>
            <pc:docMk/>
            <pc:sldMk cId="3758854327" sldId="327"/>
            <ac:spMk id="27" creationId="{00000000-0000-0000-0000-000000000000}"/>
          </ac:spMkLst>
        </pc:spChg>
        <pc:spChg chg="mod">
          <ac:chgData name="Marcelo B. Tenorio - Fatec" userId="2a68b719-233e-46f9-8e9f-6b2a3c380c8f" providerId="ADAL" clId="{B1A0F396-14B7-47EC-A5B5-6E3258F6C911}" dt="2019-05-08T23:09:03.095" v="42" actId="1076"/>
          <ac:spMkLst>
            <pc:docMk/>
            <pc:sldMk cId="3758854327" sldId="327"/>
            <ac:spMk id="28" creationId="{00000000-0000-0000-0000-000000000000}"/>
          </ac:spMkLst>
        </pc:spChg>
        <pc:spChg chg="mod">
          <ac:chgData name="Marcelo B. Tenorio - Fatec" userId="2a68b719-233e-46f9-8e9f-6b2a3c380c8f" providerId="ADAL" clId="{B1A0F396-14B7-47EC-A5B5-6E3258F6C911}" dt="2019-05-08T23:08:29.285" v="33" actId="1076"/>
          <ac:spMkLst>
            <pc:docMk/>
            <pc:sldMk cId="3758854327" sldId="327"/>
            <ac:spMk id="29" creationId="{00000000-0000-0000-0000-000000000000}"/>
          </ac:spMkLst>
        </pc:spChg>
        <pc:spChg chg="mod">
          <ac:chgData name="Marcelo B. Tenorio - Fatec" userId="2a68b719-233e-46f9-8e9f-6b2a3c380c8f" providerId="ADAL" clId="{B1A0F396-14B7-47EC-A5B5-6E3258F6C911}" dt="2019-05-08T23:08:49.904" v="39" actId="1076"/>
          <ac:spMkLst>
            <pc:docMk/>
            <pc:sldMk cId="3758854327" sldId="327"/>
            <ac:spMk id="30" creationId="{00000000-0000-0000-0000-000000000000}"/>
          </ac:spMkLst>
        </pc:spChg>
        <pc:spChg chg="mod">
          <ac:chgData name="Marcelo B. Tenorio - Fatec" userId="2a68b719-233e-46f9-8e9f-6b2a3c380c8f" providerId="ADAL" clId="{B1A0F396-14B7-47EC-A5B5-6E3258F6C911}" dt="2019-05-08T23:07:14.650" v="20" actId="1076"/>
          <ac:spMkLst>
            <pc:docMk/>
            <pc:sldMk cId="3758854327" sldId="327"/>
            <ac:spMk id="44" creationId="{00000000-0000-0000-0000-000000000000}"/>
          </ac:spMkLst>
        </pc:spChg>
        <pc:spChg chg="mod">
          <ac:chgData name="Marcelo B. Tenorio - Fatec" userId="2a68b719-233e-46f9-8e9f-6b2a3c380c8f" providerId="ADAL" clId="{B1A0F396-14B7-47EC-A5B5-6E3258F6C911}" dt="2019-05-08T23:07:24.091" v="22" actId="1076"/>
          <ac:spMkLst>
            <pc:docMk/>
            <pc:sldMk cId="3758854327" sldId="327"/>
            <ac:spMk id="45" creationId="{00000000-0000-0000-0000-000000000000}"/>
          </ac:spMkLst>
        </pc:spChg>
        <pc:spChg chg="mod">
          <ac:chgData name="Marcelo B. Tenorio - Fatec" userId="2a68b719-233e-46f9-8e9f-6b2a3c380c8f" providerId="ADAL" clId="{B1A0F396-14B7-47EC-A5B5-6E3258F6C911}" dt="2019-05-08T23:07:17.740" v="21" actId="1076"/>
          <ac:spMkLst>
            <pc:docMk/>
            <pc:sldMk cId="3758854327" sldId="327"/>
            <ac:spMk id="46" creationId="{00000000-0000-0000-0000-000000000000}"/>
          </ac:spMkLst>
        </pc:spChg>
        <pc:spChg chg="mod">
          <ac:chgData name="Marcelo B. Tenorio - Fatec" userId="2a68b719-233e-46f9-8e9f-6b2a3c380c8f" providerId="ADAL" clId="{B1A0F396-14B7-47EC-A5B5-6E3258F6C911}" dt="2019-05-08T23:07:09.880" v="19" actId="1076"/>
          <ac:spMkLst>
            <pc:docMk/>
            <pc:sldMk cId="3758854327" sldId="327"/>
            <ac:spMk id="47" creationId="{00000000-0000-0000-0000-000000000000}"/>
          </ac:spMkLst>
        </pc:spChg>
        <pc:spChg chg="mod">
          <ac:chgData name="Marcelo B. Tenorio - Fatec" userId="2a68b719-233e-46f9-8e9f-6b2a3c380c8f" providerId="ADAL" clId="{B1A0F396-14B7-47EC-A5B5-6E3258F6C911}" dt="2019-05-08T23:07:27.431" v="23" actId="1076"/>
          <ac:spMkLst>
            <pc:docMk/>
            <pc:sldMk cId="3758854327" sldId="327"/>
            <ac:spMk id="48" creationId="{00000000-0000-0000-0000-000000000000}"/>
          </ac:spMkLst>
        </pc:spChg>
        <pc:spChg chg="del">
          <ac:chgData name="Marcelo B. Tenorio - Fatec" userId="2a68b719-233e-46f9-8e9f-6b2a3c380c8f" providerId="ADAL" clId="{B1A0F396-14B7-47EC-A5B5-6E3258F6C911}" dt="2019-05-08T23:08:11.684" v="30" actId="478"/>
          <ac:spMkLst>
            <pc:docMk/>
            <pc:sldMk cId="3758854327" sldId="327"/>
            <ac:spMk id="57376" creationId="{00000000-0000-0000-0000-000000000000}"/>
          </ac:spMkLst>
        </pc:spChg>
        <pc:spChg chg="del">
          <ac:chgData name="Marcelo B. Tenorio - Fatec" userId="2a68b719-233e-46f9-8e9f-6b2a3c380c8f" providerId="ADAL" clId="{B1A0F396-14B7-47EC-A5B5-6E3258F6C911}" dt="2019-05-08T23:08:36.717" v="35" actId="478"/>
          <ac:spMkLst>
            <pc:docMk/>
            <pc:sldMk cId="3758854327" sldId="327"/>
            <ac:spMk id="57378" creationId="{00000000-0000-0000-0000-000000000000}"/>
          </ac:spMkLst>
        </pc:spChg>
        <pc:spChg chg="del mod">
          <ac:chgData name="Marcelo B. Tenorio - Fatec" userId="2a68b719-233e-46f9-8e9f-6b2a3c380c8f" providerId="ADAL" clId="{B1A0F396-14B7-47EC-A5B5-6E3258F6C911}" dt="2019-05-08T23:08:24.595" v="32" actId="478"/>
          <ac:spMkLst>
            <pc:docMk/>
            <pc:sldMk cId="3758854327" sldId="327"/>
            <ac:spMk id="57379" creationId="{00000000-0000-0000-0000-000000000000}"/>
          </ac:spMkLst>
        </pc:spChg>
        <pc:spChg chg="del">
          <ac:chgData name="Marcelo B. Tenorio - Fatec" userId="2a68b719-233e-46f9-8e9f-6b2a3c380c8f" providerId="ADAL" clId="{B1A0F396-14B7-47EC-A5B5-6E3258F6C911}" dt="2019-05-08T23:08:46.964" v="38" actId="478"/>
          <ac:spMkLst>
            <pc:docMk/>
            <pc:sldMk cId="3758854327" sldId="327"/>
            <ac:spMk id="57380" creationId="{00000000-0000-0000-0000-000000000000}"/>
          </ac:spMkLst>
        </pc:spChg>
      </pc:sldChg>
      <pc:sldChg chg="modSp">
        <pc:chgData name="Marcelo B. Tenorio - Fatec" userId="2a68b719-233e-46f9-8e9f-6b2a3c380c8f" providerId="ADAL" clId="{B1A0F396-14B7-47EC-A5B5-6E3258F6C911}" dt="2019-05-08T23:10:36.365" v="45" actId="1076"/>
        <pc:sldMkLst>
          <pc:docMk/>
          <pc:sldMk cId="1329308384" sldId="328"/>
        </pc:sldMkLst>
        <pc:spChg chg="mod">
          <ac:chgData name="Marcelo B. Tenorio - Fatec" userId="2a68b719-233e-46f9-8e9f-6b2a3c380c8f" providerId="ADAL" clId="{B1A0F396-14B7-47EC-A5B5-6E3258F6C911}" dt="2019-05-08T23:10:28.843" v="44" actId="1076"/>
          <ac:spMkLst>
            <pc:docMk/>
            <pc:sldMk cId="1329308384" sldId="328"/>
            <ac:spMk id="46" creationId="{00000000-0000-0000-0000-000000000000}"/>
          </ac:spMkLst>
        </pc:spChg>
        <pc:spChg chg="mod">
          <ac:chgData name="Marcelo B. Tenorio - Fatec" userId="2a68b719-233e-46f9-8e9f-6b2a3c380c8f" providerId="ADAL" clId="{B1A0F396-14B7-47EC-A5B5-6E3258F6C911}" dt="2019-05-08T23:10:36.365" v="45" actId="1076"/>
          <ac:spMkLst>
            <pc:docMk/>
            <pc:sldMk cId="1329308384" sldId="328"/>
            <ac:spMk id="48" creationId="{00000000-0000-0000-0000-000000000000}"/>
          </ac:spMkLst>
        </pc:spChg>
      </pc:sldChg>
      <pc:sldChg chg="modSp">
        <pc:chgData name="Marcelo B. Tenorio - Fatec" userId="2a68b719-233e-46f9-8e9f-6b2a3c380c8f" providerId="ADAL" clId="{B1A0F396-14B7-47EC-A5B5-6E3258F6C911}" dt="2019-05-08T23:29:12.846" v="136" actId="14100"/>
        <pc:sldMkLst>
          <pc:docMk/>
          <pc:sldMk cId="2596924960" sldId="330"/>
        </pc:sldMkLst>
        <pc:spChg chg="mod">
          <ac:chgData name="Marcelo B. Tenorio - Fatec" userId="2a68b719-233e-46f9-8e9f-6b2a3c380c8f" providerId="ADAL" clId="{B1A0F396-14B7-47EC-A5B5-6E3258F6C911}" dt="2019-05-08T23:29:12.846" v="136" actId="14100"/>
          <ac:spMkLst>
            <pc:docMk/>
            <pc:sldMk cId="2596924960" sldId="330"/>
            <ac:spMk id="19" creationId="{00000000-0000-0000-0000-000000000000}"/>
          </ac:spMkLst>
        </pc:spChg>
      </pc:sldChg>
      <pc:sldChg chg="modSp">
        <pc:chgData name="Marcelo B. Tenorio - Fatec" userId="2a68b719-233e-46f9-8e9f-6b2a3c380c8f" providerId="ADAL" clId="{B1A0F396-14B7-47EC-A5B5-6E3258F6C911}" dt="2019-05-08T22:29:18.559" v="6" actId="20577"/>
        <pc:sldMkLst>
          <pc:docMk/>
          <pc:sldMk cId="3183456430" sldId="343"/>
        </pc:sldMkLst>
        <pc:spChg chg="mod">
          <ac:chgData name="Marcelo B. Tenorio - Fatec" userId="2a68b719-233e-46f9-8e9f-6b2a3c380c8f" providerId="ADAL" clId="{B1A0F396-14B7-47EC-A5B5-6E3258F6C911}" dt="2019-05-08T22:29:18.559" v="6" actId="20577"/>
          <ac:spMkLst>
            <pc:docMk/>
            <pc:sldMk cId="3183456430" sldId="343"/>
            <ac:spMk id="7" creationId="{00000000-0000-0000-0000-000000000000}"/>
          </ac:spMkLst>
        </pc:spChg>
      </pc:sldChg>
    </pc:docChg>
  </pc:docChgLst>
  <pc:docChgLst>
    <pc:chgData name="Marcelo B. Tenorio" userId="2a68b719-233e-46f9-8e9f-6b2a3c380c8f" providerId="ADAL" clId="{6D8E35D9-D02A-4C45-A6A8-5E1A302093AB}"/>
    <pc:docChg chg="delSld modSld modSection">
      <pc:chgData name="Marcelo B. Tenorio" userId="2a68b719-233e-46f9-8e9f-6b2a3c380c8f" providerId="ADAL" clId="{6D8E35D9-D02A-4C45-A6A8-5E1A302093AB}" dt="2019-11-27T19:25:27.705" v="78" actId="14100"/>
      <pc:docMkLst>
        <pc:docMk/>
      </pc:docMkLst>
      <pc:sldChg chg="modSp">
        <pc:chgData name="Marcelo B. Tenorio" userId="2a68b719-233e-46f9-8e9f-6b2a3c380c8f" providerId="ADAL" clId="{6D8E35D9-D02A-4C45-A6A8-5E1A302093AB}" dt="2019-11-13T18:36:27.273" v="0" actId="6549"/>
        <pc:sldMkLst>
          <pc:docMk/>
          <pc:sldMk cId="4270694794" sldId="307"/>
        </pc:sldMkLst>
        <pc:spChg chg="mod">
          <ac:chgData name="Marcelo B. Tenorio" userId="2a68b719-233e-46f9-8e9f-6b2a3c380c8f" providerId="ADAL" clId="{6D8E35D9-D02A-4C45-A6A8-5E1A302093AB}" dt="2019-11-13T18:36:27.273" v="0" actId="6549"/>
          <ac:spMkLst>
            <pc:docMk/>
            <pc:sldMk cId="4270694794" sldId="307"/>
            <ac:spMk id="7" creationId="{00000000-0000-0000-0000-000000000000}"/>
          </ac:spMkLst>
        </pc:spChg>
      </pc:sldChg>
      <pc:sldChg chg="modSp">
        <pc:chgData name="Marcelo B. Tenorio" userId="2a68b719-233e-46f9-8e9f-6b2a3c380c8f" providerId="ADAL" clId="{6D8E35D9-D02A-4C45-A6A8-5E1A302093AB}" dt="2019-11-13T18:40:42.321" v="29" actId="20577"/>
        <pc:sldMkLst>
          <pc:docMk/>
          <pc:sldMk cId="576689470" sldId="308"/>
        </pc:sldMkLst>
        <pc:spChg chg="mod">
          <ac:chgData name="Marcelo B. Tenorio" userId="2a68b719-233e-46f9-8e9f-6b2a3c380c8f" providerId="ADAL" clId="{6D8E35D9-D02A-4C45-A6A8-5E1A302093AB}" dt="2019-11-13T18:40:42.321" v="29" actId="20577"/>
          <ac:spMkLst>
            <pc:docMk/>
            <pc:sldMk cId="576689470" sldId="308"/>
            <ac:spMk id="5" creationId="{00000000-0000-0000-0000-000000000000}"/>
          </ac:spMkLst>
        </pc:spChg>
      </pc:sldChg>
      <pc:sldChg chg="modSp del">
        <pc:chgData name="Marcelo B. Tenorio" userId="2a68b719-233e-46f9-8e9f-6b2a3c380c8f" providerId="ADAL" clId="{6D8E35D9-D02A-4C45-A6A8-5E1A302093AB}" dt="2019-11-27T19:24:58.987" v="76" actId="47"/>
        <pc:sldMkLst>
          <pc:docMk/>
          <pc:sldMk cId="131015426" sldId="329"/>
        </pc:sldMkLst>
        <pc:spChg chg="mod">
          <ac:chgData name="Marcelo B. Tenorio" userId="2a68b719-233e-46f9-8e9f-6b2a3c380c8f" providerId="ADAL" clId="{6D8E35D9-D02A-4C45-A6A8-5E1A302093AB}" dt="2019-11-27T19:23:06.977" v="49" actId="14100"/>
          <ac:spMkLst>
            <pc:docMk/>
            <pc:sldMk cId="131015426" sldId="329"/>
            <ac:spMk id="5" creationId="{00000000-0000-0000-0000-000000000000}"/>
          </ac:spMkLst>
        </pc:spChg>
      </pc:sldChg>
      <pc:sldChg chg="addSp modSp">
        <pc:chgData name="Marcelo B. Tenorio" userId="2a68b719-233e-46f9-8e9f-6b2a3c380c8f" providerId="ADAL" clId="{6D8E35D9-D02A-4C45-A6A8-5E1A302093AB}" dt="2019-11-27T19:25:27.705" v="78" actId="14100"/>
        <pc:sldMkLst>
          <pc:docMk/>
          <pc:sldMk cId="2596924960" sldId="330"/>
        </pc:sldMkLst>
        <pc:spChg chg="mod">
          <ac:chgData name="Marcelo B. Tenorio" userId="2a68b719-233e-46f9-8e9f-6b2a3c380c8f" providerId="ADAL" clId="{6D8E35D9-D02A-4C45-A6A8-5E1A302093AB}" dt="2019-11-27T19:24:51.557" v="75" actId="20577"/>
          <ac:spMkLst>
            <pc:docMk/>
            <pc:sldMk cId="2596924960" sldId="330"/>
            <ac:spMk id="2" creationId="{00000000-0000-0000-0000-000000000000}"/>
          </ac:spMkLst>
        </pc:spChg>
        <pc:spChg chg="mod">
          <ac:chgData name="Marcelo B. Tenorio" userId="2a68b719-233e-46f9-8e9f-6b2a3c380c8f" providerId="ADAL" clId="{6D8E35D9-D02A-4C45-A6A8-5E1A302093AB}" dt="2019-11-27T19:23:49.527" v="56" actId="164"/>
          <ac:spMkLst>
            <pc:docMk/>
            <pc:sldMk cId="2596924960" sldId="330"/>
            <ac:spMk id="8" creationId="{00000000-0000-0000-0000-000000000000}"/>
          </ac:spMkLst>
        </pc:spChg>
        <pc:spChg chg="mod">
          <ac:chgData name="Marcelo B. Tenorio" userId="2a68b719-233e-46f9-8e9f-6b2a3c380c8f" providerId="ADAL" clId="{6D8E35D9-D02A-4C45-A6A8-5E1A302093AB}" dt="2019-11-27T19:23:49.527" v="56" actId="164"/>
          <ac:spMkLst>
            <pc:docMk/>
            <pc:sldMk cId="2596924960" sldId="330"/>
            <ac:spMk id="9" creationId="{00000000-0000-0000-0000-000000000000}"/>
          </ac:spMkLst>
        </pc:spChg>
        <pc:spChg chg="mod">
          <ac:chgData name="Marcelo B. Tenorio" userId="2a68b719-233e-46f9-8e9f-6b2a3c380c8f" providerId="ADAL" clId="{6D8E35D9-D02A-4C45-A6A8-5E1A302093AB}" dt="2019-11-27T19:23:49.527" v="56" actId="164"/>
          <ac:spMkLst>
            <pc:docMk/>
            <pc:sldMk cId="2596924960" sldId="330"/>
            <ac:spMk id="10" creationId="{00000000-0000-0000-0000-000000000000}"/>
          </ac:spMkLst>
        </pc:spChg>
        <pc:spChg chg="mod">
          <ac:chgData name="Marcelo B. Tenorio" userId="2a68b719-233e-46f9-8e9f-6b2a3c380c8f" providerId="ADAL" clId="{6D8E35D9-D02A-4C45-A6A8-5E1A302093AB}" dt="2019-11-27T19:23:49.527" v="56" actId="164"/>
          <ac:spMkLst>
            <pc:docMk/>
            <pc:sldMk cId="2596924960" sldId="330"/>
            <ac:spMk id="11" creationId="{00000000-0000-0000-0000-000000000000}"/>
          </ac:spMkLst>
        </pc:spChg>
        <pc:spChg chg="mod">
          <ac:chgData name="Marcelo B. Tenorio" userId="2a68b719-233e-46f9-8e9f-6b2a3c380c8f" providerId="ADAL" clId="{6D8E35D9-D02A-4C45-A6A8-5E1A302093AB}" dt="2019-11-27T19:23:49.527" v="56" actId="164"/>
          <ac:spMkLst>
            <pc:docMk/>
            <pc:sldMk cId="2596924960" sldId="330"/>
            <ac:spMk id="12" creationId="{00000000-0000-0000-0000-000000000000}"/>
          </ac:spMkLst>
        </pc:spChg>
        <pc:spChg chg="mod">
          <ac:chgData name="Marcelo B. Tenorio" userId="2a68b719-233e-46f9-8e9f-6b2a3c380c8f" providerId="ADAL" clId="{6D8E35D9-D02A-4C45-A6A8-5E1A302093AB}" dt="2019-11-27T19:23:49.527" v="56" actId="164"/>
          <ac:spMkLst>
            <pc:docMk/>
            <pc:sldMk cId="2596924960" sldId="330"/>
            <ac:spMk id="13" creationId="{00000000-0000-0000-0000-000000000000}"/>
          </ac:spMkLst>
        </pc:spChg>
        <pc:spChg chg="mod">
          <ac:chgData name="Marcelo B. Tenorio" userId="2a68b719-233e-46f9-8e9f-6b2a3c380c8f" providerId="ADAL" clId="{6D8E35D9-D02A-4C45-A6A8-5E1A302093AB}" dt="2019-11-27T19:23:49.527" v="56" actId="164"/>
          <ac:spMkLst>
            <pc:docMk/>
            <pc:sldMk cId="2596924960" sldId="330"/>
            <ac:spMk id="14" creationId="{00000000-0000-0000-0000-000000000000}"/>
          </ac:spMkLst>
        </pc:spChg>
        <pc:spChg chg="add mod">
          <ac:chgData name="Marcelo B. Tenorio" userId="2a68b719-233e-46f9-8e9f-6b2a3c380c8f" providerId="ADAL" clId="{6D8E35D9-D02A-4C45-A6A8-5E1A302093AB}" dt="2019-11-27T19:25:19.795" v="77" actId="14100"/>
          <ac:spMkLst>
            <pc:docMk/>
            <pc:sldMk cId="2596924960" sldId="330"/>
            <ac:spMk id="15" creationId="{9A1163B9-54A8-4AF9-B5FC-BD663F22F3B7}"/>
          </ac:spMkLst>
        </pc:spChg>
        <pc:spChg chg="mod">
          <ac:chgData name="Marcelo B. Tenorio" userId="2a68b719-233e-46f9-8e9f-6b2a3c380c8f" providerId="ADAL" clId="{6D8E35D9-D02A-4C45-A6A8-5E1A302093AB}" dt="2019-11-27T19:25:27.705" v="78" actId="14100"/>
          <ac:spMkLst>
            <pc:docMk/>
            <pc:sldMk cId="2596924960" sldId="330"/>
            <ac:spMk id="19" creationId="{00000000-0000-0000-0000-000000000000}"/>
          </ac:spMkLst>
        </pc:spChg>
        <pc:spChg chg="mod">
          <ac:chgData name="Marcelo B. Tenorio" userId="2a68b719-233e-46f9-8e9f-6b2a3c380c8f" providerId="ADAL" clId="{6D8E35D9-D02A-4C45-A6A8-5E1A302093AB}" dt="2019-11-27T19:24:31.607" v="66" actId="14100"/>
          <ac:spMkLst>
            <pc:docMk/>
            <pc:sldMk cId="2596924960" sldId="330"/>
            <ac:spMk id="20" creationId="{00000000-0000-0000-0000-000000000000}"/>
          </ac:spMkLst>
        </pc:spChg>
        <pc:grpChg chg="add mod">
          <ac:chgData name="Marcelo B. Tenorio" userId="2a68b719-233e-46f9-8e9f-6b2a3c380c8f" providerId="ADAL" clId="{6D8E35D9-D02A-4C45-A6A8-5E1A302093AB}" dt="2019-11-27T19:23:51.657" v="57" actId="1076"/>
          <ac:grpSpMkLst>
            <pc:docMk/>
            <pc:sldMk cId="2596924960" sldId="330"/>
            <ac:grpSpMk id="5" creationId="{8D7F0DC1-55A5-4BFE-9864-6C35F0EFCE1D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7760" cy="518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6251" tIns="48126" rIns="96251" bIns="48126" numCol="1" anchor="t" anchorCtr="0" compatLnSpc="1">
            <a:prstTxWarp prst="textNoShape">
              <a:avLst/>
            </a:prstTxWarp>
          </a:bodyPr>
          <a:lstStyle>
            <a:lvl1pPr defTabSz="95497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541" y="0"/>
            <a:ext cx="3077759" cy="518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6251" tIns="48126" rIns="96251" bIns="48126" numCol="1" anchor="t" anchorCtr="0" compatLnSpc="1">
            <a:prstTxWarp prst="textNoShape">
              <a:avLst/>
            </a:prstTxWarp>
          </a:bodyPr>
          <a:lstStyle>
            <a:lvl1pPr algn="r" defTabSz="95497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52590"/>
            <a:ext cx="3077760" cy="428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6251" tIns="48126" rIns="96251" bIns="48126" numCol="1" anchor="b" anchorCtr="0" compatLnSpc="1">
            <a:prstTxWarp prst="textNoShape">
              <a:avLst/>
            </a:prstTxWarp>
          </a:bodyPr>
          <a:lstStyle>
            <a:lvl1pPr defTabSz="95497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541" y="9752590"/>
            <a:ext cx="3077759" cy="428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6251" tIns="48126" rIns="96251" bIns="48126" numCol="1" anchor="b" anchorCtr="0" compatLnSpc="1">
            <a:prstTxWarp prst="textNoShape">
              <a:avLst/>
            </a:prstTxWarp>
          </a:bodyPr>
          <a:lstStyle>
            <a:lvl1pPr algn="r" defTabSz="95497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fld id="{158A5CAA-2226-474B-9ED6-260077D6756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444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0717" cy="504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90" tIns="47145" rIns="94290" bIns="47145" numCol="1" anchor="t" anchorCtr="0" compatLnSpc="1">
            <a:prstTxWarp prst="textNoShape">
              <a:avLst/>
            </a:prstTxWarp>
          </a:bodyPr>
          <a:lstStyle>
            <a:lvl1pPr defTabSz="936377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58583" y="0"/>
            <a:ext cx="3040717" cy="504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90" tIns="47145" rIns="94290" bIns="47145" numCol="1" anchor="t" anchorCtr="0" compatLnSpc="1">
            <a:prstTxWarp prst="textNoShape">
              <a:avLst/>
            </a:prstTxWarp>
          </a:bodyPr>
          <a:lstStyle>
            <a:lvl1pPr algn="r" defTabSz="936377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650" y="755650"/>
            <a:ext cx="6858000" cy="38592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87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730" y="4866666"/>
            <a:ext cx="5227842" cy="4614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90" tIns="47145" rIns="94290" bIns="471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187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33332"/>
            <a:ext cx="3040717" cy="50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90" tIns="47145" rIns="94290" bIns="47145" numCol="1" anchor="b" anchorCtr="0" compatLnSpc="1">
            <a:prstTxWarp prst="textNoShape">
              <a:avLst/>
            </a:prstTxWarp>
          </a:bodyPr>
          <a:lstStyle>
            <a:lvl1pPr defTabSz="936377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7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58583" y="9733332"/>
            <a:ext cx="3040717" cy="50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90" tIns="47145" rIns="94290" bIns="47145" numCol="1" anchor="b" anchorCtr="0" compatLnSpc="1">
            <a:prstTxWarp prst="textNoShape">
              <a:avLst/>
            </a:prstTxWarp>
          </a:bodyPr>
          <a:lstStyle>
            <a:lvl1pPr algn="r" defTabSz="936377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fld id="{488815E8-2F72-4571-9996-CC7E46081C1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11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0650" y="755650"/>
            <a:ext cx="6858000" cy="3859213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8815E8-2F72-4571-9996-CC7E46081C1A}" type="slidenum">
              <a:rPr lang="pt-BR" smtClean="0"/>
              <a:pPr>
                <a:defRPr/>
              </a:pPr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150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0650" y="755650"/>
            <a:ext cx="6858000" cy="3859213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8815E8-2F72-4571-9996-CC7E46081C1A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1155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650" y="755650"/>
            <a:ext cx="6858000" cy="3859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Ex.: </a:t>
            </a:r>
            <a:r>
              <a:rPr lang="en-US" dirty="0" err="1"/>
              <a:t>Celular</a:t>
            </a:r>
            <a:r>
              <a:rPr lang="en-US" dirty="0"/>
              <a:t> com touch, viva </a:t>
            </a:r>
            <a:r>
              <a:rPr lang="en-US" dirty="0" err="1"/>
              <a:t>voz</a:t>
            </a:r>
            <a:r>
              <a:rPr lang="en-US" dirty="0"/>
              <a:t>, Internet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8815E8-2F72-4571-9996-CC7E46081C1A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3213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650" y="755650"/>
            <a:ext cx="6858000" cy="3859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benefício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8815E8-2F72-4571-9996-CC7E46081C1A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44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650" y="755650"/>
            <a:ext cx="6858000" cy="3859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Ex.: O </a:t>
            </a:r>
            <a:r>
              <a:rPr lang="en-US" dirty="0" err="1"/>
              <a:t>celular</a:t>
            </a:r>
            <a:r>
              <a:rPr lang="en-US" baseline="0" dirty="0"/>
              <a:t> </a:t>
            </a:r>
            <a:r>
              <a:rPr lang="en-US" baseline="0" dirty="0" err="1"/>
              <a:t>está</a:t>
            </a:r>
            <a:r>
              <a:rPr lang="en-US" baseline="0" dirty="0"/>
              <a:t> de </a:t>
            </a:r>
            <a:r>
              <a:rPr lang="en-US" baseline="0" dirty="0" err="1"/>
              <a:t>acordo</a:t>
            </a:r>
            <a:r>
              <a:rPr lang="en-US" baseline="0" dirty="0"/>
              <a:t> com o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foi</a:t>
            </a:r>
            <a:r>
              <a:rPr lang="en-US" baseline="0" dirty="0"/>
              <a:t> </a:t>
            </a:r>
            <a:r>
              <a:rPr lang="en-US" baseline="0" dirty="0" err="1"/>
              <a:t>especificado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8815E8-2F72-4571-9996-CC7E46081C1A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0188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650" y="755650"/>
            <a:ext cx="6858000" cy="3859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Ex.: </a:t>
            </a:r>
            <a:r>
              <a:rPr lang="en-US" dirty="0" err="1"/>
              <a:t>Carro</a:t>
            </a:r>
            <a:r>
              <a:rPr lang="en-US" dirty="0"/>
              <a:t> com </a:t>
            </a:r>
            <a:r>
              <a:rPr lang="en-US" dirty="0" err="1"/>
              <a:t>acessórios</a:t>
            </a:r>
            <a:r>
              <a:rPr lang="en-US" dirty="0"/>
              <a:t> </a:t>
            </a:r>
            <a:r>
              <a:rPr lang="en-US" dirty="0" err="1"/>
              <a:t>femininos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8815E8-2F72-4571-9996-CC7E46081C1A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508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650" y="755650"/>
            <a:ext cx="6858000" cy="3859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(desenvolvedor levanta requisitos)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8815E8-2F72-4571-9996-CC7E46081C1A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248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650" y="755650"/>
            <a:ext cx="6858000" cy="3859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(desenvolvedor levanta requisitos)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8815E8-2F72-4571-9996-CC7E46081C1A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248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650" y="755650"/>
            <a:ext cx="6858000" cy="3859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(desenvolvedor levanta requisitos)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8815E8-2F72-4571-9996-CC7E46081C1A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248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-software-engineering-img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8"/>
            <a:ext cx="12192000" cy="241554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3785488" y="5486400"/>
            <a:ext cx="6764311" cy="1231200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stA="50000" endPos="30000" dist="12700" dir="5400000" sy="-100000" algn="bl" rotWithShape="0"/>
          </a:effectLst>
          <a:scene3d>
            <a:camera prst="orthographicFront"/>
            <a:lightRig rig="threePt" dir="t"/>
          </a:scene3d>
          <a:sp3d>
            <a:bevelT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anchor="ctr"/>
          <a:lstStyle/>
          <a:p>
            <a:pPr algn="l">
              <a:spcAft>
                <a:spcPts val="700"/>
              </a:spcAft>
              <a:defRPr/>
            </a:pPr>
            <a:r>
              <a:rPr lang="en-US" sz="2800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Marcelo </a:t>
            </a:r>
            <a:r>
              <a:rPr lang="en-US" sz="2800" b="1" dirty="0" err="1">
                <a:solidFill>
                  <a:schemeClr val="accent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Buscioli</a:t>
            </a:r>
            <a:r>
              <a:rPr lang="en-US" sz="2800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Tenorio</a:t>
            </a:r>
            <a:endParaRPr lang="en-US" sz="2800" dirty="0">
              <a:solidFill>
                <a:schemeClr val="accent4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cxnSp>
        <p:nvCxnSpPr>
          <p:cNvPr id="4" name="Straight Connector 7"/>
          <p:cNvCxnSpPr/>
          <p:nvPr/>
        </p:nvCxnSpPr>
        <p:spPr>
          <a:xfrm flipV="1">
            <a:off x="1812199" y="4191001"/>
            <a:ext cx="8737600" cy="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94A103-231C-496C-8B8E-0F7EAB49C2FF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12199" y="4343400"/>
            <a:ext cx="8737600" cy="1143000"/>
          </a:xfrm>
        </p:spPr>
        <p:txBody>
          <a:bodyPr anchor="t"/>
          <a:lstStyle>
            <a:lvl1pPr marL="0" indent="0" algn="r">
              <a:buNone/>
              <a:defRPr sz="32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2199" y="2133601"/>
            <a:ext cx="8737600" cy="1927225"/>
          </a:xfrm>
        </p:spPr>
        <p:txBody>
          <a:bodyPr anchor="b">
            <a:noAutofit/>
          </a:bodyPr>
          <a:lstStyle>
            <a:lvl1pPr>
              <a:defRPr sz="4800" b="0" cap="none" baseline="0">
                <a:solidFill>
                  <a:srgbClr val="800000"/>
                </a:solidFill>
              </a:defRPr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56" y="332656"/>
            <a:ext cx="2286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Pr>
        <a:blipFill dpi="0" rotWithShape="1">
          <a:blip r:embed="rId2"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-1676400" y="10414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912" y="332657"/>
            <a:ext cx="1954800" cy="11361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pic>
        <p:nvPicPr>
          <p:cNvPr id="15" name="Picture 14" descr="Livros.png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" y="4998764"/>
            <a:ext cx="1969200" cy="18866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Connector 8"/>
          <p:cNvCxnSpPr/>
          <p:nvPr/>
        </p:nvCxnSpPr>
        <p:spPr>
          <a:xfrm>
            <a:off x="3699933" y="533400"/>
            <a:ext cx="0" cy="6019800"/>
          </a:xfrm>
          <a:prstGeom prst="line">
            <a:avLst/>
          </a:prstGeom>
          <a:ln w="19050">
            <a:solidFill>
              <a:schemeClr val="tx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533400"/>
            <a:ext cx="3259328" cy="1261872"/>
          </a:xfrm>
        </p:spPr>
        <p:txBody>
          <a:bodyPr anchor="t">
            <a:noAutofit/>
          </a:bodyPr>
          <a:lstStyle>
            <a:lvl1pPr algn="l">
              <a:defRPr sz="2800" b="0">
                <a:solidFill>
                  <a:srgbClr val="800000"/>
                </a:solidFill>
              </a:defRPr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533400"/>
            <a:ext cx="8026400" cy="6019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3201" y="1905000"/>
            <a:ext cx="3259329" cy="4648200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D734B-1322-4C51-8706-5BBD606C06B2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Imagem 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081575"/>
            <a:ext cx="3808800" cy="3808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Cloud Callout 6"/>
          <p:cNvSpPr/>
          <p:nvPr/>
        </p:nvSpPr>
        <p:spPr>
          <a:xfrm>
            <a:off x="203200" y="1524000"/>
            <a:ext cx="11785600" cy="3733800"/>
          </a:xfrm>
          <a:prstGeom prst="cloudCallout">
            <a:avLst>
              <a:gd name="adj1" fmla="val 35773"/>
              <a:gd name="adj2" fmla="val 58170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14400" y="1905000"/>
            <a:ext cx="10363200" cy="2971800"/>
          </a:xfrm>
        </p:spPr>
        <p:txBody>
          <a:bodyPr/>
          <a:lstStyle>
            <a:lvl1pPr marL="0" indent="0" algn="ctr">
              <a:buNone/>
              <a:defRPr/>
            </a:lvl1pPr>
            <a:lvl2pPr marL="274637" indent="0" algn="ctr">
              <a:buNone/>
              <a:defRPr/>
            </a:lvl2pPr>
            <a:lvl3pPr marL="547687" indent="0" algn="ctr">
              <a:buNone/>
              <a:defRPr/>
            </a:lvl3pPr>
            <a:lvl4pPr marL="822325" indent="0" algn="ctr">
              <a:buNone/>
              <a:defRPr/>
            </a:lvl4pPr>
            <a:lvl5pPr marL="1050925" indent="0" algn="ctr"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3" name="Picture 2" descr="default-avatar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832" y="4984576"/>
            <a:ext cx="1828800" cy="182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1524000"/>
            <a:ext cx="579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79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E19C91-888B-4A3B-9341-B9097418A2F4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cxnSp>
        <p:nvCxnSpPr>
          <p:cNvPr id="7" name="Straight Connector 10"/>
          <p:cNvCxnSpPr/>
          <p:nvPr/>
        </p:nvCxnSpPr>
        <p:spPr>
          <a:xfrm>
            <a:off x="6096000" y="1524002"/>
            <a:ext cx="0" cy="510539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1524000"/>
            <a:ext cx="56489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marL="0" indent="0" algn="ctr">
              <a:buNone/>
              <a:defRPr sz="2400" b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200" y="2286000"/>
            <a:ext cx="564896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524000"/>
            <a:ext cx="56489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marL="0" indent="0" algn="ctr">
              <a:buNone/>
              <a:defRPr lang="en-US" sz="2400" b="0" kern="1200" dirty="0" smtClean="0">
                <a:solidFill>
                  <a:srgbClr val="80000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286000"/>
            <a:ext cx="564896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82A67-C78B-4980-A87F-C83DF27D12B2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310C0-42C4-444C-9755-5B72E96D47A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Picture 5" descr="PErgunta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7" y="2527300"/>
            <a:ext cx="3556800" cy="43307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Mãos.pn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4343400"/>
            <a:ext cx="2412000" cy="24384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246777" y="1286471"/>
            <a:ext cx="3698448" cy="101566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6000" b="1" cap="none" spc="50" dirty="0">
                <a:ln w="11430"/>
                <a:solidFill>
                  <a:schemeClr val="tx2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</a:rPr>
              <a:t>Dúvidas?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Picture 5" descr="magnify_question_mark_800_clr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4800" cy="342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676400" y="10414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37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37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406400"/>
            <a:ext cx="11785600" cy="96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3200" y="1524000"/>
            <a:ext cx="11785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200" y="19052"/>
            <a:ext cx="10464800" cy="2857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pc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1200" y="19051"/>
            <a:ext cx="111760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spc="0">
                <a:solidFill>
                  <a:srgbClr val="292934"/>
                </a:solidFill>
                <a:latin typeface="+mj-lt"/>
              </a:defRPr>
            </a:lvl1pPr>
          </a:lstStyle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075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000" b="0" kern="1200" cap="none" spc="0" dirty="0">
          <a:ln w="11430"/>
          <a:solidFill>
            <a:schemeClr val="accent6"/>
          </a:solidFill>
          <a:effectLst>
            <a:outerShdw blurRad="50800" dist="39000" dir="5460000" algn="tl">
              <a:srgbClr val="000000">
                <a:alpha val="38000"/>
              </a:srgb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de Software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849A8-7A48-4AFB-93B5-0C1DC69C96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199" y="4343400"/>
            <a:ext cx="8737600" cy="1143000"/>
          </a:xfrm>
        </p:spPr>
        <p:txBody>
          <a:bodyPr anchor="t"/>
          <a:lstStyle>
            <a:lvl1pPr marL="0" indent="0" algn="r">
              <a:buNone/>
              <a:defRPr sz="32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Qualidade</a:t>
            </a:r>
            <a:r>
              <a:rPr lang="en-US" dirty="0"/>
              <a:t> de Software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Abordagens de Garvin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2. Abordagem Centrada no Produto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Essa abordagem entende qualidade como uma </a:t>
            </a:r>
            <a:r>
              <a:rPr lang="en-US" dirty="0">
                <a:solidFill>
                  <a:srgbClr val="800000"/>
                </a:solidFill>
              </a:rPr>
              <a:t>variável passível de medição</a:t>
            </a:r>
            <a:r>
              <a:rPr lang="en-US" dirty="0"/>
              <a:t> precisa.</a:t>
            </a:r>
          </a:p>
          <a:p>
            <a:pPr lvl="5"/>
            <a:endParaRPr lang="en-US" dirty="0"/>
          </a:p>
          <a:p>
            <a:r>
              <a:rPr lang="en-US" dirty="0"/>
              <a:t>Diferenças de qualidade são observáveis no </a:t>
            </a:r>
            <a:r>
              <a:rPr lang="en-US" dirty="0">
                <a:solidFill>
                  <a:srgbClr val="800000"/>
                </a:solidFill>
              </a:rPr>
              <a:t>produto</a:t>
            </a:r>
            <a:r>
              <a:rPr lang="en-US" dirty="0"/>
              <a:t> pela </a:t>
            </a:r>
            <a:r>
              <a:rPr lang="en-US" dirty="0">
                <a:solidFill>
                  <a:srgbClr val="800000"/>
                </a:solidFill>
              </a:rPr>
              <a:t>quantidade</a:t>
            </a:r>
            <a:r>
              <a:rPr lang="en-US" dirty="0"/>
              <a:t> e </a:t>
            </a:r>
            <a:r>
              <a:rPr lang="en-US" dirty="0">
                <a:solidFill>
                  <a:srgbClr val="800000"/>
                </a:solidFill>
              </a:rPr>
              <a:t>diversidade</a:t>
            </a:r>
            <a:r>
              <a:rPr lang="en-US" dirty="0"/>
              <a:t> de </a:t>
            </a:r>
            <a:r>
              <a:rPr lang="en-US" dirty="0">
                <a:solidFill>
                  <a:srgbClr val="800000"/>
                </a:solidFill>
              </a:rPr>
              <a:t>elementos</a:t>
            </a:r>
            <a:r>
              <a:rPr lang="en-US" dirty="0"/>
              <a:t> ou atributos que o produto possui ou não.</a:t>
            </a:r>
          </a:p>
          <a:p>
            <a:pPr lvl="1"/>
            <a:r>
              <a:rPr lang="en-US" dirty="0"/>
              <a:t>Isso traz uma contribuição relevante para a fixação de um </a:t>
            </a:r>
            <a:r>
              <a:rPr lang="en-US" dirty="0">
                <a:solidFill>
                  <a:srgbClr val="800000"/>
                </a:solidFill>
              </a:rPr>
              <a:t>conceito prático</a:t>
            </a:r>
            <a:r>
              <a:rPr lang="en-US" dirty="0"/>
              <a:t> do que seja qualidade.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Abordagens de Garvin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3. Abordagem Centrada no Valor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Essa abordagem agrega qualidade ao </a:t>
            </a:r>
            <a:r>
              <a:rPr lang="en-US" dirty="0">
                <a:solidFill>
                  <a:srgbClr val="800000"/>
                </a:solidFill>
              </a:rPr>
              <a:t>custo de produção</a:t>
            </a:r>
            <a:r>
              <a:rPr lang="en-US" dirty="0"/>
              <a:t>.</a:t>
            </a:r>
          </a:p>
          <a:p>
            <a:pPr lvl="5"/>
            <a:endParaRPr lang="en-US" dirty="0"/>
          </a:p>
          <a:p>
            <a:r>
              <a:rPr lang="en-US" dirty="0"/>
              <a:t>Considera que um produto é de boa qualidade se apresentar alto grau de </a:t>
            </a:r>
            <a:r>
              <a:rPr lang="en-US" dirty="0">
                <a:solidFill>
                  <a:srgbClr val="800000"/>
                </a:solidFill>
              </a:rPr>
              <a:t>conformidade</a:t>
            </a:r>
            <a:r>
              <a:rPr lang="en-US" dirty="0"/>
              <a:t> aos requisitos do produto por um </a:t>
            </a:r>
            <a:r>
              <a:rPr lang="en-US" dirty="0">
                <a:solidFill>
                  <a:srgbClr val="800000"/>
                </a:solidFill>
              </a:rPr>
              <a:t>custo aceitável</a:t>
            </a:r>
            <a:r>
              <a:rPr lang="en-US" dirty="0"/>
              <a:t>.</a:t>
            </a:r>
          </a:p>
          <a:p>
            <a:pPr lvl="5"/>
            <a:endParaRPr lang="en-US" dirty="0"/>
          </a:p>
          <a:p>
            <a:r>
              <a:rPr lang="en-US" dirty="0"/>
              <a:t>Um produto apresenta qualidade se oferecer </a:t>
            </a:r>
            <a:r>
              <a:rPr lang="en-US" dirty="0">
                <a:solidFill>
                  <a:srgbClr val="800000"/>
                </a:solidFill>
              </a:rPr>
              <a:t>melhor desempenho</a:t>
            </a:r>
            <a:r>
              <a:rPr lang="en-US" dirty="0"/>
              <a:t> a um </a:t>
            </a:r>
            <a:r>
              <a:rPr lang="en-US" dirty="0">
                <a:solidFill>
                  <a:srgbClr val="800000"/>
                </a:solidFill>
              </a:rPr>
              <a:t>preço reduzido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48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Abordagens de Garvin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4. Abordagem Centrada no Processo de Fabricação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Essa abordagem fixa-se no </a:t>
            </a:r>
            <a:r>
              <a:rPr lang="en-US" dirty="0">
                <a:solidFill>
                  <a:srgbClr val="800000"/>
                </a:solidFill>
              </a:rPr>
              <a:t>esforço</a:t>
            </a:r>
            <a:r>
              <a:rPr lang="en-US" dirty="0"/>
              <a:t> realizado em </a:t>
            </a:r>
            <a:r>
              <a:rPr lang="en-US" dirty="0">
                <a:solidFill>
                  <a:srgbClr val="800000"/>
                </a:solidFill>
              </a:rPr>
              <a:t>produzir</a:t>
            </a:r>
            <a:r>
              <a:rPr lang="en-US" dirty="0"/>
              <a:t> um item de acordo com suas </a:t>
            </a:r>
            <a:r>
              <a:rPr lang="en-US" dirty="0">
                <a:solidFill>
                  <a:srgbClr val="800000"/>
                </a:solidFill>
              </a:rPr>
              <a:t>especificações básicas</a:t>
            </a:r>
            <a:r>
              <a:rPr lang="en-US" dirty="0"/>
              <a:t>, determinadas durante o projeto.</a:t>
            </a:r>
          </a:p>
          <a:p>
            <a:pPr lvl="5"/>
            <a:endParaRPr lang="en-US" dirty="0"/>
          </a:p>
          <a:p>
            <a:r>
              <a:rPr lang="en-US" dirty="0"/>
              <a:t>Se o </a:t>
            </a:r>
            <a:r>
              <a:rPr lang="en-US" dirty="0">
                <a:solidFill>
                  <a:srgbClr val="800000"/>
                </a:solidFill>
              </a:rPr>
              <a:t>processo de fabricação</a:t>
            </a:r>
            <a:r>
              <a:rPr lang="en-US" dirty="0"/>
              <a:t> não pode </a:t>
            </a:r>
            <a:r>
              <a:rPr lang="en-US" dirty="0">
                <a:solidFill>
                  <a:srgbClr val="800000"/>
                </a:solidFill>
              </a:rPr>
              <a:t>desenvolver</a:t>
            </a:r>
            <a:r>
              <a:rPr lang="en-US" dirty="0"/>
              <a:t> um produto conforme suas especificações, automaticamente, a qualidade estará </a:t>
            </a:r>
            <a:r>
              <a:rPr lang="en-US" dirty="0">
                <a:solidFill>
                  <a:srgbClr val="800000"/>
                </a:solidFill>
              </a:rPr>
              <a:t>comprometida</a:t>
            </a:r>
            <a:r>
              <a:rPr lang="en-US" dirty="0"/>
              <a:t> logo no primeiro esforço para produzí-lo.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8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Abordagens de Garvin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5. Abordagem Centrada no Usuário </a:t>
            </a:r>
            <a:r>
              <a:rPr lang="en-US" sz="2700" dirty="0">
                <a:solidFill>
                  <a:srgbClr val="000090"/>
                </a:solidFill>
              </a:rPr>
              <a:t>[1/2]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Essa abordagem concentra-se no </a:t>
            </a:r>
            <a:r>
              <a:rPr lang="en-US" dirty="0">
                <a:solidFill>
                  <a:srgbClr val="800000"/>
                </a:solidFill>
              </a:rPr>
              <a:t>usuário</a:t>
            </a:r>
            <a:r>
              <a:rPr lang="en-US" dirty="0"/>
              <a:t> como fonte de toda a </a:t>
            </a:r>
            <a:r>
              <a:rPr lang="en-US" dirty="0">
                <a:solidFill>
                  <a:srgbClr val="800000"/>
                </a:solidFill>
              </a:rPr>
              <a:t>avaliação</a:t>
            </a:r>
            <a:r>
              <a:rPr lang="en-US" dirty="0"/>
              <a:t> de qualidade de um produto.</a:t>
            </a:r>
          </a:p>
          <a:p>
            <a:pPr lvl="5"/>
            <a:endParaRPr lang="en-US" dirty="0"/>
          </a:p>
          <a:p>
            <a:pPr lvl="1"/>
            <a:r>
              <a:rPr lang="en-US" dirty="0"/>
              <a:t>define-se o que o </a:t>
            </a:r>
            <a:r>
              <a:rPr lang="en-US" dirty="0">
                <a:solidFill>
                  <a:srgbClr val="800000"/>
                </a:solidFill>
              </a:rPr>
              <a:t>consumidor</a:t>
            </a:r>
            <a:r>
              <a:rPr lang="en-US" dirty="0"/>
              <a:t> deseja;</a:t>
            </a:r>
          </a:p>
          <a:p>
            <a:pPr lvl="5"/>
            <a:endParaRPr lang="en-US" dirty="0"/>
          </a:p>
          <a:p>
            <a:pPr lvl="1"/>
            <a:r>
              <a:rPr lang="en-US" dirty="0"/>
              <a:t>procura-se desenvolver um produto que esteja de acordo com as </a:t>
            </a:r>
            <a:r>
              <a:rPr lang="en-US" dirty="0">
                <a:solidFill>
                  <a:srgbClr val="800000"/>
                </a:solidFill>
              </a:rPr>
              <a:t>vontades</a:t>
            </a:r>
            <a:r>
              <a:rPr lang="en-US" dirty="0"/>
              <a:t> do consumidor.</a:t>
            </a:r>
          </a:p>
          <a:p>
            <a:endParaRPr lang="en-US" dirty="0"/>
          </a:p>
          <a:p>
            <a:r>
              <a:rPr lang="en-US" dirty="0"/>
              <a:t>A qualidade de um produto fica </a:t>
            </a:r>
            <a:r>
              <a:rPr lang="en-US" dirty="0">
                <a:solidFill>
                  <a:srgbClr val="800000"/>
                </a:solidFill>
              </a:rPr>
              <a:t>condicionada</a:t>
            </a:r>
            <a:r>
              <a:rPr lang="en-US" dirty="0"/>
              <a:t> ao grau com que ele atende às </a:t>
            </a:r>
            <a:r>
              <a:rPr lang="en-US" dirty="0">
                <a:solidFill>
                  <a:srgbClr val="800000"/>
                </a:solidFill>
              </a:rPr>
              <a:t>necessidades</a:t>
            </a:r>
            <a:r>
              <a:rPr lang="en-US" dirty="0"/>
              <a:t> e conveniências do </a:t>
            </a:r>
            <a:r>
              <a:rPr lang="en-US" dirty="0">
                <a:solidFill>
                  <a:srgbClr val="800000"/>
                </a:solidFill>
              </a:rPr>
              <a:t>consumidor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365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Abordagens de Garvin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5. Abordagem Centrada no </a:t>
            </a:r>
            <a:r>
              <a:rPr lang="en-US" sz="3100" dirty="0" err="1">
                <a:solidFill>
                  <a:srgbClr val="000090"/>
                </a:solidFill>
              </a:rPr>
              <a:t>Usuário</a:t>
            </a:r>
            <a:r>
              <a:rPr lang="en-US" sz="3100" dirty="0">
                <a:solidFill>
                  <a:srgbClr val="000090"/>
                </a:solidFill>
              </a:rPr>
              <a:t> </a:t>
            </a:r>
            <a:r>
              <a:rPr lang="en-US" sz="2700" dirty="0">
                <a:solidFill>
                  <a:srgbClr val="000090"/>
                </a:solidFill>
              </a:rPr>
              <a:t>[2/2]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um exemplo dessa abordagem torna-se compreensível o fato de que </a:t>
            </a:r>
            <a:r>
              <a:rPr lang="pt-BR" dirty="0">
                <a:solidFill>
                  <a:srgbClr val="800000"/>
                </a:solidFill>
              </a:rPr>
              <a:t>produtos</a:t>
            </a:r>
            <a:r>
              <a:rPr lang="pt-BR" dirty="0"/>
              <a:t> com </a:t>
            </a:r>
            <a:r>
              <a:rPr lang="pt-BR" dirty="0">
                <a:solidFill>
                  <a:srgbClr val="800000"/>
                </a:solidFill>
              </a:rPr>
              <a:t>ótimos projetos</a:t>
            </a:r>
            <a:r>
              <a:rPr lang="pt-BR" dirty="0"/>
              <a:t>, </a:t>
            </a:r>
            <a:r>
              <a:rPr lang="pt-BR" dirty="0">
                <a:solidFill>
                  <a:srgbClr val="800000"/>
                </a:solidFill>
              </a:rPr>
              <a:t>bons padrões de desempenho</a:t>
            </a:r>
            <a:r>
              <a:rPr lang="pt-BR" dirty="0"/>
              <a:t>, </a:t>
            </a:r>
            <a:r>
              <a:rPr lang="pt-BR" dirty="0">
                <a:solidFill>
                  <a:srgbClr val="800000"/>
                </a:solidFill>
              </a:rPr>
              <a:t>bonitas embalagens</a:t>
            </a:r>
            <a:r>
              <a:rPr lang="pt-BR" dirty="0"/>
              <a:t>, </a:t>
            </a:r>
            <a:r>
              <a:rPr lang="pt-BR" dirty="0">
                <a:solidFill>
                  <a:srgbClr val="800000"/>
                </a:solidFill>
              </a:rPr>
              <a:t>sem nenhum defeito aparente</a:t>
            </a:r>
            <a:r>
              <a:rPr lang="pt-BR" dirty="0"/>
              <a:t>, saiam das fábricas destinadas ao sucesso (na </a:t>
            </a:r>
            <a:r>
              <a:rPr lang="pt-BR" b="1" dirty="0"/>
              <a:t>visão da empresa</a:t>
            </a:r>
            <a:r>
              <a:rPr lang="pt-BR" dirty="0"/>
              <a:t>) e acabam </a:t>
            </a:r>
            <a:r>
              <a:rPr lang="pt-BR" b="1" dirty="0"/>
              <a:t>não sendo comprados</a:t>
            </a:r>
            <a:r>
              <a:rPr lang="pt-BR" dirty="0"/>
              <a:t> pelos consumidores.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8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Qualidade</a:t>
            </a:r>
            <a:r>
              <a:rPr lang="en-US" dirty="0"/>
              <a:t> </a:t>
            </a:r>
            <a:r>
              <a:rPr lang="en-US" dirty="0" err="1"/>
              <a:t>Aplicada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Software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Mito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programas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arte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regras</a:t>
            </a:r>
            <a:r>
              <a:rPr lang="en-US" dirty="0"/>
              <a:t>, </a:t>
            </a:r>
            <a:r>
              <a:rPr lang="en-US" dirty="0" err="1"/>
              <a:t>normas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.</a:t>
            </a:r>
          </a:p>
          <a:p>
            <a:pPr lvl="4"/>
            <a:endParaRPr lang="en-US" dirty="0"/>
          </a:p>
          <a:p>
            <a:r>
              <a:rPr lang="en-US" b="1" dirty="0" err="1"/>
              <a:t>Causas</a:t>
            </a:r>
            <a:r>
              <a:rPr lang="en-US" b="1" dirty="0"/>
              <a:t> </a:t>
            </a:r>
            <a:r>
              <a:rPr lang="en-US" b="1" dirty="0" err="1"/>
              <a:t>desse</a:t>
            </a:r>
            <a:r>
              <a:rPr lang="en-US" b="1" dirty="0"/>
              <a:t> </a:t>
            </a:r>
            <a:r>
              <a:rPr lang="en-US" b="1" dirty="0" err="1"/>
              <a:t>mito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Produtos</a:t>
            </a:r>
            <a:r>
              <a:rPr lang="en-US" dirty="0"/>
              <a:t> de software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complexos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Software </a:t>
            </a:r>
            <a:r>
              <a:rPr lang="en-US" dirty="0" err="1"/>
              <a:t>não</a:t>
            </a:r>
            <a:r>
              <a:rPr lang="en-US" dirty="0"/>
              <a:t> tem </a:t>
            </a:r>
            <a:r>
              <a:rPr lang="en-US" dirty="0" err="1"/>
              <a:t>produção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série</a:t>
            </a:r>
            <a:r>
              <a:rPr lang="en-US" dirty="0"/>
              <a:t>. 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no </a:t>
            </a:r>
            <a:r>
              <a:rPr lang="en-US" dirty="0" err="1"/>
              <a:t>projeto</a:t>
            </a:r>
            <a:r>
              <a:rPr lang="en-US" dirty="0"/>
              <a:t> e </a:t>
            </a:r>
            <a:r>
              <a:rPr lang="en-US" dirty="0" err="1"/>
              <a:t>desenvolvimento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Software </a:t>
            </a:r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desgasta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Software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invisível</a:t>
            </a:r>
            <a:r>
              <a:rPr lang="en-US" dirty="0"/>
              <a:t>.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representação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grafos</a:t>
            </a:r>
            <a:r>
              <a:rPr lang="en-US" dirty="0"/>
              <a:t> e </a:t>
            </a:r>
            <a:r>
              <a:rPr lang="en-US" dirty="0" err="1"/>
              <a:t>diagramas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Engenharia</a:t>
            </a:r>
            <a:r>
              <a:rPr lang="en-US" dirty="0"/>
              <a:t> de Software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evolução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há</a:t>
            </a:r>
            <a:r>
              <a:rPr lang="en-US" dirty="0"/>
              <a:t> um </a:t>
            </a:r>
            <a:r>
              <a:rPr lang="en-US" dirty="0" err="1"/>
              <a:t>acordo</a:t>
            </a:r>
            <a:r>
              <a:rPr lang="en-US" dirty="0"/>
              <a:t> entre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profissionais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qualidade</a:t>
            </a:r>
            <a:r>
              <a:rPr lang="en-US" dirty="0"/>
              <a:t> de software.</a:t>
            </a:r>
          </a:p>
        </p:txBody>
      </p:sp>
    </p:spTree>
    <p:extLst>
      <p:ext uri="{BB962C8B-B14F-4D97-AF65-F5344CB8AC3E}">
        <p14:creationId xmlns:p14="http://schemas.microsoft.com/office/powerpoint/2010/main" val="427069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Exigência de Qualidade no Software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 a constante </a:t>
            </a:r>
            <a:r>
              <a:rPr lang="en-US" dirty="0">
                <a:solidFill>
                  <a:srgbClr val="800000"/>
                </a:solidFill>
              </a:rPr>
              <a:t>demanda</a:t>
            </a:r>
            <a:r>
              <a:rPr lang="en-US" dirty="0"/>
              <a:t> gerada pela vida moderna, cada vez mais os computadores passam a </a:t>
            </a:r>
            <a:r>
              <a:rPr lang="en-US" dirty="0">
                <a:solidFill>
                  <a:srgbClr val="800000"/>
                </a:solidFill>
              </a:rPr>
              <a:t>integrar</a:t>
            </a:r>
            <a:r>
              <a:rPr lang="en-US" dirty="0"/>
              <a:t> a </a:t>
            </a:r>
            <a:r>
              <a:rPr lang="en-US" dirty="0">
                <a:solidFill>
                  <a:srgbClr val="800000"/>
                </a:solidFill>
              </a:rPr>
              <a:t>rotina diária</a:t>
            </a:r>
            <a:r>
              <a:rPr lang="en-US" dirty="0"/>
              <a:t> e a </a:t>
            </a:r>
            <a:r>
              <a:rPr lang="en-US" dirty="0">
                <a:solidFill>
                  <a:srgbClr val="800000"/>
                </a:solidFill>
              </a:rPr>
              <a:t>produção de software</a:t>
            </a:r>
            <a:r>
              <a:rPr lang="en-US" dirty="0"/>
              <a:t> vem </a:t>
            </a:r>
            <a:r>
              <a:rPr lang="en-US" dirty="0">
                <a:solidFill>
                  <a:srgbClr val="800000"/>
                </a:solidFill>
              </a:rPr>
              <a:t>aumentando constantemente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>
                <a:solidFill>
                  <a:srgbClr val="800000"/>
                </a:solidFill>
              </a:rPr>
              <a:t>exigência</a:t>
            </a:r>
            <a:r>
              <a:rPr lang="en-US" dirty="0">
                <a:solidFill>
                  <a:srgbClr val="800000"/>
                </a:solidFill>
              </a:rPr>
              <a:t> por qualidade</a:t>
            </a:r>
            <a:r>
              <a:rPr lang="en-US" dirty="0"/>
              <a:t> estende-se também à </a:t>
            </a:r>
            <a:r>
              <a:rPr lang="en-US" dirty="0">
                <a:solidFill>
                  <a:srgbClr val="800000"/>
                </a:solidFill>
              </a:rPr>
              <a:t>área de software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Do ponto de vista dos </a:t>
            </a:r>
            <a:r>
              <a:rPr lang="en-US" dirty="0">
                <a:solidFill>
                  <a:srgbClr val="800000"/>
                </a:solidFill>
              </a:rPr>
              <a:t>fornecedores</a:t>
            </a:r>
            <a:r>
              <a:rPr lang="en-US" dirty="0"/>
              <a:t> de software,</a:t>
            </a:r>
            <a:br>
              <a:rPr lang="en-US" dirty="0"/>
            </a:br>
            <a:r>
              <a:rPr lang="en-US" dirty="0" err="1"/>
              <a:t>qualidade</a:t>
            </a:r>
            <a:r>
              <a:rPr lang="en-US" dirty="0"/>
              <a:t> não é mais um fator de </a:t>
            </a:r>
            <a:r>
              <a:rPr lang="en-US" dirty="0" err="1">
                <a:solidFill>
                  <a:srgbClr val="800000"/>
                </a:solidFill>
              </a:rPr>
              <a:t>vantagem</a:t>
            </a:r>
            <a:br>
              <a:rPr lang="en-US" dirty="0">
                <a:solidFill>
                  <a:srgbClr val="800000"/>
                </a:solidFill>
              </a:rPr>
            </a:br>
            <a:r>
              <a:rPr lang="en-US" dirty="0">
                <a:solidFill>
                  <a:srgbClr val="800000"/>
                </a:solidFill>
              </a:rPr>
              <a:t>no mercado</a:t>
            </a:r>
            <a:r>
              <a:rPr lang="en-US" dirty="0"/>
              <a:t>, mas uma </a:t>
            </a:r>
            <a:r>
              <a:rPr lang="en-US" dirty="0">
                <a:solidFill>
                  <a:srgbClr val="800000"/>
                </a:solidFill>
              </a:rPr>
              <a:t>condição </a:t>
            </a:r>
            <a:r>
              <a:rPr lang="en-US" dirty="0" err="1">
                <a:solidFill>
                  <a:srgbClr val="800000"/>
                </a:solidFill>
              </a:rPr>
              <a:t>necessária</a:t>
            </a:r>
            <a:r>
              <a:rPr lang="en-US" dirty="0"/>
              <a:t> e</a:t>
            </a:r>
            <a:br>
              <a:rPr lang="en-US" dirty="0"/>
            </a:br>
            <a:r>
              <a:rPr lang="en-US" dirty="0" err="1"/>
              <a:t>pode</a:t>
            </a:r>
            <a:r>
              <a:rPr lang="en-US" dirty="0"/>
              <a:t>-se dizer indispensável para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seja</a:t>
            </a:r>
            <a:br>
              <a:rPr lang="en-US" dirty="0"/>
            </a:br>
            <a:r>
              <a:rPr lang="en-US" dirty="0" err="1"/>
              <a:t>possível</a:t>
            </a:r>
            <a:r>
              <a:rPr lang="en-US" dirty="0"/>
              <a:t> competir com </a:t>
            </a:r>
            <a:r>
              <a:rPr lang="en-US" dirty="0">
                <a:solidFill>
                  <a:srgbClr val="800000"/>
                </a:solidFill>
              </a:rPr>
              <a:t>sucesso</a:t>
            </a:r>
            <a:r>
              <a:rPr lang="en-US" dirty="0"/>
              <a:t>.</a:t>
            </a:r>
          </a:p>
        </p:txBody>
      </p:sp>
      <p:pic>
        <p:nvPicPr>
          <p:cNvPr id="8" name="Picture 7" descr="Qualidade 10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2" y="4724400"/>
            <a:ext cx="3161252" cy="21336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345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chegamos à Era da Qualidade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Desde os tempos remotos, havia muitos </a:t>
            </a:r>
            <a:r>
              <a:rPr lang="en-US" dirty="0">
                <a:solidFill>
                  <a:srgbClr val="800000"/>
                </a:solidFill>
              </a:rPr>
              <a:t>problemas</a:t>
            </a:r>
            <a:r>
              <a:rPr lang="en-US" dirty="0"/>
              <a:t> no desenvolvimento dos sistemas computacionais</a:t>
            </a:r>
          </a:p>
          <a:p>
            <a:endParaRPr lang="en-US" dirty="0"/>
          </a:p>
          <a:p>
            <a:r>
              <a:rPr lang="en-US"/>
              <a:t>1968</a:t>
            </a:r>
            <a:endParaRPr lang="en-US" dirty="0"/>
          </a:p>
          <a:p>
            <a:pPr lvl="5"/>
            <a:endParaRPr lang="en-US" dirty="0"/>
          </a:p>
          <a:p>
            <a:pPr lvl="1"/>
            <a:r>
              <a:rPr lang="en-US" dirty="0"/>
              <a:t>Foram reunidos 50 especialistas, cientistas e profissionais da </a:t>
            </a:r>
            <a:r>
              <a:rPr lang="en-US" dirty="0">
                <a:solidFill>
                  <a:srgbClr val="800000"/>
                </a:solidFill>
              </a:rPr>
              <a:t>indústria de software</a:t>
            </a:r>
            <a:r>
              <a:rPr lang="en-US" dirty="0"/>
              <a:t> para discutir possíveis soluções para o que passou a ser conhecido como a </a:t>
            </a:r>
            <a:r>
              <a:rPr lang="en-US" dirty="0">
                <a:solidFill>
                  <a:srgbClr val="800000"/>
                </a:solidFill>
              </a:rPr>
              <a:t>Crise do Software</a:t>
            </a:r>
            <a:r>
              <a:rPr lang="en-US" dirty="0"/>
              <a:t>.</a:t>
            </a:r>
          </a:p>
          <a:p>
            <a:pPr lvl="5"/>
            <a:endParaRPr lang="en-US" dirty="0"/>
          </a:p>
          <a:p>
            <a:pPr lvl="1"/>
            <a:r>
              <a:rPr lang="en-US" dirty="0"/>
              <a:t>Nesse encontro se firmou o termo </a:t>
            </a:r>
            <a:r>
              <a:rPr lang="en-US" dirty="0">
                <a:solidFill>
                  <a:srgbClr val="800000"/>
                </a:solidFill>
              </a:rPr>
              <a:t>Engenharia de Software</a:t>
            </a:r>
            <a:r>
              <a:rPr lang="en-US" dirty="0"/>
              <a:t>, e foi definida formalmente a necessidade da aplicação de uma </a:t>
            </a:r>
            <a:r>
              <a:rPr lang="en-US" dirty="0">
                <a:solidFill>
                  <a:srgbClr val="800000"/>
                </a:solidFill>
              </a:rPr>
              <a:t>abordagem sistemática</a:t>
            </a:r>
            <a:r>
              <a:rPr lang="en-US" dirty="0"/>
              <a:t>, </a:t>
            </a:r>
            <a:r>
              <a:rPr lang="en-US" dirty="0">
                <a:solidFill>
                  <a:srgbClr val="800000"/>
                </a:solidFill>
              </a:rPr>
              <a:t>disciplinada</a:t>
            </a:r>
            <a:r>
              <a:rPr lang="en-US" dirty="0"/>
              <a:t> e </a:t>
            </a:r>
            <a:r>
              <a:rPr lang="en-US" dirty="0">
                <a:solidFill>
                  <a:srgbClr val="800000"/>
                </a:solidFill>
              </a:rPr>
              <a:t>quantificável</a:t>
            </a:r>
            <a:r>
              <a:rPr lang="en-US" dirty="0"/>
              <a:t> para o desenvolvimento, operação e manutenção de produtos de software.</a:t>
            </a:r>
          </a:p>
        </p:txBody>
      </p:sp>
    </p:spTree>
    <p:extLst>
      <p:ext uri="{BB962C8B-B14F-4D97-AF65-F5344CB8AC3E}">
        <p14:creationId xmlns:p14="http://schemas.microsoft.com/office/powerpoint/2010/main" val="57668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Engenharia de Software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Perspectiva Histórica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Observando a Engenharia de Software </a:t>
            </a:r>
            <a:r>
              <a:rPr lang="en-US" dirty="0" err="1"/>
              <a:t>por</a:t>
            </a:r>
            <a:r>
              <a:rPr lang="en-US" dirty="0"/>
              <a:t> uma perspectiva histórica:</a:t>
            </a:r>
          </a:p>
          <a:p>
            <a:pPr lvl="5"/>
            <a:endParaRPr lang="en-US" dirty="0"/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800000"/>
                </a:solidFill>
              </a:rPr>
              <a:t>década de 60</a:t>
            </a:r>
            <a:r>
              <a:rPr lang="en-US" dirty="0"/>
              <a:t> e os anos que a antecedem podem ser chamados de </a:t>
            </a:r>
            <a:r>
              <a:rPr lang="en-US" u="sng" dirty="0">
                <a:solidFill>
                  <a:srgbClr val="800000"/>
                </a:solidFill>
              </a:rPr>
              <a:t>Era Funcional</a:t>
            </a:r>
          </a:p>
          <a:p>
            <a:pPr lvl="5"/>
            <a:endParaRPr lang="en-US" dirty="0"/>
          </a:p>
          <a:p>
            <a:pPr lvl="1"/>
            <a:r>
              <a:rPr lang="en-US" dirty="0"/>
              <a:t>Os </a:t>
            </a:r>
            <a:r>
              <a:rPr lang="en-US" dirty="0">
                <a:solidFill>
                  <a:srgbClr val="800000"/>
                </a:solidFill>
              </a:rPr>
              <a:t>anos 70</a:t>
            </a:r>
            <a:r>
              <a:rPr lang="en-US" dirty="0"/>
              <a:t>, de </a:t>
            </a:r>
            <a:r>
              <a:rPr lang="en-US" u="sng" dirty="0">
                <a:solidFill>
                  <a:srgbClr val="800000"/>
                </a:solidFill>
              </a:rPr>
              <a:t>Era do Método</a:t>
            </a:r>
          </a:p>
          <a:p>
            <a:pPr lvl="5"/>
            <a:endParaRPr lang="en-US" dirty="0"/>
          </a:p>
          <a:p>
            <a:pPr lvl="1"/>
            <a:r>
              <a:rPr lang="en-US" dirty="0"/>
              <a:t>Os </a:t>
            </a:r>
            <a:r>
              <a:rPr lang="en-US" dirty="0">
                <a:solidFill>
                  <a:srgbClr val="800000"/>
                </a:solidFill>
              </a:rPr>
              <a:t>anos 80</a:t>
            </a:r>
            <a:r>
              <a:rPr lang="en-US" dirty="0"/>
              <a:t>, a </a:t>
            </a:r>
            <a:r>
              <a:rPr lang="en-US" u="sng" dirty="0">
                <a:solidFill>
                  <a:srgbClr val="800000"/>
                </a:solidFill>
              </a:rPr>
              <a:t>Era do Custo</a:t>
            </a:r>
          </a:p>
          <a:p>
            <a:pPr lvl="5"/>
            <a:endParaRPr lang="en-US" dirty="0"/>
          </a:p>
          <a:p>
            <a:pPr lvl="1"/>
            <a:r>
              <a:rPr lang="en-US" dirty="0"/>
              <a:t>Os </a:t>
            </a:r>
            <a:r>
              <a:rPr lang="en-US" dirty="0">
                <a:solidFill>
                  <a:srgbClr val="800000"/>
                </a:solidFill>
              </a:rPr>
              <a:t>anos 90</a:t>
            </a:r>
            <a:r>
              <a:rPr lang="en-US" dirty="0"/>
              <a:t>, como a </a:t>
            </a:r>
            <a:r>
              <a:rPr lang="en-US" u="sng" dirty="0">
                <a:solidFill>
                  <a:srgbClr val="800000"/>
                </a:solidFill>
              </a:rPr>
              <a:t>Era da Qualidade</a:t>
            </a:r>
          </a:p>
        </p:txBody>
      </p:sp>
    </p:spTree>
    <p:extLst>
      <p:ext uri="{BB962C8B-B14F-4D97-AF65-F5344CB8AC3E}">
        <p14:creationId xmlns:p14="http://schemas.microsoft.com/office/powerpoint/2010/main" val="205942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Perspectiva Histórica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Anos 60 – A Era Funcional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Nos </a:t>
            </a:r>
            <a:r>
              <a:rPr lang="en-US" dirty="0">
                <a:solidFill>
                  <a:srgbClr val="800000"/>
                </a:solidFill>
              </a:rPr>
              <a:t>anos 60</a:t>
            </a:r>
            <a:r>
              <a:rPr lang="en-US" dirty="0"/>
              <a:t>, aprendeu-se a usar a </a:t>
            </a:r>
            <a:r>
              <a:rPr lang="en-US" dirty="0">
                <a:solidFill>
                  <a:srgbClr val="800000"/>
                </a:solidFill>
              </a:rPr>
              <a:t>tecnologia da informação</a:t>
            </a:r>
            <a:r>
              <a:rPr lang="en-US" dirty="0"/>
              <a:t> para suprir as </a:t>
            </a:r>
            <a:r>
              <a:rPr lang="en-US" dirty="0">
                <a:solidFill>
                  <a:srgbClr val="800000"/>
                </a:solidFill>
              </a:rPr>
              <a:t>necessidades institucionais</a:t>
            </a:r>
            <a:r>
              <a:rPr lang="en-US" dirty="0"/>
              <a:t> e começar a </a:t>
            </a:r>
            <a:r>
              <a:rPr lang="en-US" dirty="0">
                <a:solidFill>
                  <a:srgbClr val="800000"/>
                </a:solidFill>
              </a:rPr>
              <a:t>integrar o software</a:t>
            </a:r>
            <a:r>
              <a:rPr lang="en-US" dirty="0"/>
              <a:t> nas operações diárias das instituições.</a:t>
            </a:r>
          </a:p>
        </p:txBody>
      </p:sp>
    </p:spTree>
    <p:extLst>
      <p:ext uri="{BB962C8B-B14F-4D97-AF65-F5344CB8AC3E}">
        <p14:creationId xmlns:p14="http://schemas.microsoft.com/office/powerpoint/2010/main" val="324531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Tópicos</a:t>
            </a:r>
          </a:p>
        </p:txBody>
      </p:sp>
      <p:sp>
        <p:nvSpPr>
          <p:cNvPr id="1433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Qualidade</a:t>
            </a:r>
          </a:p>
          <a:p>
            <a:pPr lvl="3"/>
            <a:endParaRPr lang="pt-BR" b="1" dirty="0">
              <a:solidFill>
                <a:srgbClr val="2929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/>
            <a:r>
              <a:rPr lang="pt-BR" b="1" dirty="0">
                <a:solidFill>
                  <a:srgbClr val="2929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Qualidade Aplicada ao Software</a:t>
            </a:r>
            <a:endParaRPr lang="pt-BR" dirty="0">
              <a:solidFill>
                <a:srgbClr val="2929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41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latin typeface="+mj-lt"/>
              </a:rPr>
              <a:t>Qualidade</a:t>
            </a:r>
            <a:endParaRPr lang="pt-BR" sz="12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5D734B-1322-4C51-8706-5BBD606C06B2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Perspectiva Histórica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Anos 70 – A Era do Método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Nessa fase, como as organizações de software foram caracterizadas por maciços </a:t>
            </a:r>
            <a:r>
              <a:rPr lang="en-US" dirty="0">
                <a:solidFill>
                  <a:srgbClr val="800000"/>
                </a:solidFill>
              </a:rPr>
              <a:t>atrasos</a:t>
            </a:r>
            <a:r>
              <a:rPr lang="en-US" dirty="0"/>
              <a:t> nos </a:t>
            </a:r>
            <a:r>
              <a:rPr lang="en-US" dirty="0">
                <a:solidFill>
                  <a:srgbClr val="800000"/>
                </a:solidFill>
              </a:rPr>
              <a:t>planos</a:t>
            </a:r>
            <a:r>
              <a:rPr lang="en-US" dirty="0"/>
              <a:t> e constantes </a:t>
            </a:r>
            <a:r>
              <a:rPr lang="en-US" dirty="0">
                <a:solidFill>
                  <a:srgbClr val="800000"/>
                </a:solidFill>
              </a:rPr>
              <a:t>ultrapassagens</a:t>
            </a:r>
            <a:r>
              <a:rPr lang="en-US" dirty="0"/>
              <a:t> dos </a:t>
            </a:r>
            <a:r>
              <a:rPr lang="en-US" dirty="0">
                <a:solidFill>
                  <a:srgbClr val="800000"/>
                </a:solidFill>
              </a:rPr>
              <a:t>custos</a:t>
            </a:r>
            <a:r>
              <a:rPr lang="en-US" dirty="0"/>
              <a:t> planejados, a maior preocupação era </a:t>
            </a:r>
            <a:r>
              <a:rPr lang="en-US" dirty="0">
                <a:solidFill>
                  <a:srgbClr val="800000"/>
                </a:solidFill>
              </a:rPr>
              <a:t>planejar</a:t>
            </a:r>
            <a:r>
              <a:rPr lang="en-US" dirty="0"/>
              <a:t> e </a:t>
            </a:r>
            <a:r>
              <a:rPr lang="en-US" dirty="0">
                <a:solidFill>
                  <a:srgbClr val="800000"/>
                </a:solidFill>
              </a:rPr>
              <a:t>controlar</a:t>
            </a:r>
            <a:r>
              <a:rPr lang="en-US" dirty="0"/>
              <a:t> os projetos de software.</a:t>
            </a:r>
          </a:p>
          <a:p>
            <a:endParaRPr lang="en-US" dirty="0"/>
          </a:p>
          <a:p>
            <a:r>
              <a:rPr lang="en-US" dirty="0"/>
              <a:t>Foi quando os </a:t>
            </a:r>
            <a:r>
              <a:rPr lang="en-US" dirty="0">
                <a:solidFill>
                  <a:srgbClr val="800000"/>
                </a:solidFill>
              </a:rPr>
              <a:t>modelos de ciclo de </a:t>
            </a:r>
            <a:r>
              <a:rPr lang="en-US" dirty="0" err="1">
                <a:solidFill>
                  <a:srgbClr val="800000"/>
                </a:solidFill>
              </a:rPr>
              <a:t>vida</a:t>
            </a:r>
            <a:r>
              <a:rPr lang="en-US" dirty="0"/>
              <a:t> (</a:t>
            </a:r>
            <a:r>
              <a:rPr lang="en-US" dirty="0" err="1">
                <a:solidFill>
                  <a:srgbClr val="800000"/>
                </a:solidFill>
              </a:rPr>
              <a:t>processos</a:t>
            </a:r>
            <a:r>
              <a:rPr lang="en-US" dirty="0">
                <a:solidFill>
                  <a:srgbClr val="800000"/>
                </a:solidFill>
              </a:rPr>
              <a:t> de software</a:t>
            </a:r>
            <a:r>
              <a:rPr lang="en-US" dirty="0"/>
              <a:t>), </a:t>
            </a:r>
            <a:r>
              <a:rPr lang="en-US" dirty="0" err="1"/>
              <a:t>baseados</a:t>
            </a:r>
            <a:r>
              <a:rPr lang="en-US" dirty="0"/>
              <a:t> em várias fases, foram introduzidos e analisados.</a:t>
            </a:r>
          </a:p>
        </p:txBody>
      </p:sp>
    </p:spTree>
    <p:extLst>
      <p:ext uri="{BB962C8B-B14F-4D97-AF65-F5344CB8AC3E}">
        <p14:creationId xmlns:p14="http://schemas.microsoft.com/office/powerpoint/2010/main" val="217237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Perspectiva Histórica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Anos 80 – A Era do Custo </a:t>
            </a:r>
            <a:r>
              <a:rPr lang="en-US" sz="2200" dirty="0">
                <a:solidFill>
                  <a:srgbClr val="000090"/>
                </a:solidFill>
              </a:rPr>
              <a:t>[1/2]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>
                <a:solidFill>
                  <a:srgbClr val="800000"/>
                </a:solidFill>
              </a:rPr>
              <a:t>custo do hardware</a:t>
            </a:r>
            <a:r>
              <a:rPr lang="en-US" dirty="0"/>
              <a:t> começou a </a:t>
            </a:r>
            <a:r>
              <a:rPr lang="en-US" dirty="0">
                <a:solidFill>
                  <a:srgbClr val="800000"/>
                </a:solidFill>
              </a:rPr>
              <a:t>cair</a:t>
            </a:r>
            <a:r>
              <a:rPr lang="en-US" dirty="0"/>
              <a:t> e a </a:t>
            </a:r>
            <a:r>
              <a:rPr lang="en-US" dirty="0">
                <a:solidFill>
                  <a:srgbClr val="800000"/>
                </a:solidFill>
              </a:rPr>
              <a:t>tecnologia da informação</a:t>
            </a:r>
            <a:r>
              <a:rPr lang="en-US" dirty="0"/>
              <a:t> se tornou </a:t>
            </a:r>
            <a:r>
              <a:rPr lang="en-US" dirty="0">
                <a:solidFill>
                  <a:srgbClr val="800000"/>
                </a:solidFill>
              </a:rPr>
              <a:t>acessível às pessoas</a:t>
            </a:r>
            <a:r>
              <a:rPr lang="en-US" dirty="0"/>
              <a:t>, não mais apenas às instituições.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800000"/>
                </a:solidFill>
              </a:rPr>
              <a:t>competição</a:t>
            </a:r>
            <a:r>
              <a:rPr lang="en-US" dirty="0"/>
              <a:t> das indústrias tomou um rumo diferente, pois </a:t>
            </a:r>
            <a:r>
              <a:rPr lang="en-US" dirty="0">
                <a:solidFill>
                  <a:srgbClr val="800000"/>
                </a:solidFill>
              </a:rPr>
              <a:t>aplicações</a:t>
            </a:r>
            <a:r>
              <a:rPr lang="en-US" dirty="0"/>
              <a:t> de </a:t>
            </a:r>
            <a:r>
              <a:rPr lang="en-US" dirty="0">
                <a:solidFill>
                  <a:srgbClr val="800000"/>
                </a:solidFill>
              </a:rPr>
              <a:t>baixo custo</a:t>
            </a:r>
            <a:r>
              <a:rPr lang="en-US" dirty="0"/>
              <a:t> puderam ser largamente </a:t>
            </a:r>
            <a:r>
              <a:rPr lang="en-US" dirty="0">
                <a:solidFill>
                  <a:srgbClr val="800000"/>
                </a:solidFill>
              </a:rPr>
              <a:t>implementadas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06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Perspectiva Histórica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Anos 80 – A Era do Custo </a:t>
            </a:r>
            <a:r>
              <a:rPr lang="en-US" sz="2200" dirty="0">
                <a:solidFill>
                  <a:srgbClr val="000090"/>
                </a:solidFill>
              </a:rPr>
              <a:t>[2/2]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importância</a:t>
            </a:r>
            <a:r>
              <a:rPr lang="en-US" dirty="0"/>
              <a:t> da </a:t>
            </a:r>
            <a:r>
              <a:rPr lang="en-US" dirty="0">
                <a:solidFill>
                  <a:srgbClr val="800000"/>
                </a:solidFill>
              </a:rPr>
              <a:t>produtividade</a:t>
            </a:r>
            <a:r>
              <a:rPr lang="en-US" dirty="0"/>
              <a:t> no desenvolvimento de software </a:t>
            </a:r>
            <a:r>
              <a:rPr lang="en-US" dirty="0">
                <a:solidFill>
                  <a:srgbClr val="800000"/>
                </a:solidFill>
              </a:rPr>
              <a:t>aumentou</a:t>
            </a:r>
            <a:r>
              <a:rPr lang="en-US" dirty="0"/>
              <a:t> significativamente.</a:t>
            </a:r>
          </a:p>
          <a:p>
            <a:endParaRPr lang="en-US" dirty="0"/>
          </a:p>
          <a:p>
            <a:r>
              <a:rPr lang="en-US" dirty="0"/>
              <a:t>Vários </a:t>
            </a:r>
            <a:r>
              <a:rPr lang="en-US" dirty="0">
                <a:solidFill>
                  <a:srgbClr val="800000"/>
                </a:solidFill>
              </a:rPr>
              <a:t>modelos de custo</a:t>
            </a:r>
            <a:r>
              <a:rPr lang="en-US" dirty="0"/>
              <a:t> na Engenharia de Software foram implementados e usados.</a:t>
            </a:r>
          </a:p>
          <a:p>
            <a:endParaRPr lang="en-US" dirty="0"/>
          </a:p>
          <a:p>
            <a:r>
              <a:rPr lang="en-US" dirty="0"/>
              <a:t>No final dessa década que se reconheceu a importância da </a:t>
            </a:r>
            <a:r>
              <a:rPr lang="en-US" dirty="0">
                <a:solidFill>
                  <a:srgbClr val="800000"/>
                </a:solidFill>
              </a:rPr>
              <a:t>qualidade de software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245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Perspectiva Histórica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Anos 90 – A Era da Qualidade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1676400" y="1524000"/>
            <a:ext cx="5943600" cy="518160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800000"/>
                </a:solidFill>
              </a:rPr>
              <a:t>década de 90</a:t>
            </a:r>
            <a:r>
              <a:rPr lang="en-US" dirty="0"/>
              <a:t> e os anos que seguem podem, certamente, ser chamados de </a:t>
            </a:r>
            <a:r>
              <a:rPr lang="en-US" dirty="0">
                <a:solidFill>
                  <a:srgbClr val="800000"/>
                </a:solidFill>
              </a:rPr>
              <a:t>Era da Qualidade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Espera-se atender a </a:t>
            </a:r>
            <a:r>
              <a:rPr lang="en-US" dirty="0">
                <a:solidFill>
                  <a:srgbClr val="800000"/>
                </a:solidFill>
              </a:rPr>
              <a:t>demanda dos clientes</a:t>
            </a:r>
            <a:r>
              <a:rPr lang="en-US" dirty="0"/>
              <a:t> com a crescente </a:t>
            </a:r>
            <a:r>
              <a:rPr lang="en-US" dirty="0">
                <a:solidFill>
                  <a:srgbClr val="800000"/>
                </a:solidFill>
              </a:rPr>
              <a:t>exigência de alta qualidade</a:t>
            </a:r>
            <a:r>
              <a:rPr lang="en-US" dirty="0"/>
              <a:t>.</a:t>
            </a:r>
          </a:p>
        </p:txBody>
      </p:sp>
      <p:pic>
        <p:nvPicPr>
          <p:cNvPr id="8" name="Picture 7" descr="selo_qualida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146" y="1752600"/>
            <a:ext cx="2746455" cy="38354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92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Interpretações de Qualidade de Software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Qualidade é um termo que pode ter </a:t>
            </a:r>
            <a:r>
              <a:rPr lang="en-US" dirty="0">
                <a:solidFill>
                  <a:srgbClr val="800000"/>
                </a:solidFill>
              </a:rPr>
              <a:t>diferentes interpretações</a:t>
            </a:r>
            <a:r>
              <a:rPr lang="en-US" dirty="0"/>
              <a:t> e para se estudar a qualidade de software de maneira efetiva é necessário, inicialmente, obter um </a:t>
            </a:r>
            <a:r>
              <a:rPr lang="en-US" dirty="0">
                <a:solidFill>
                  <a:srgbClr val="800000"/>
                </a:solidFill>
              </a:rPr>
              <a:t>consenso</a:t>
            </a:r>
            <a:r>
              <a:rPr lang="en-US" dirty="0"/>
              <a:t> em relação à </a:t>
            </a:r>
            <a:r>
              <a:rPr lang="en-US" dirty="0">
                <a:solidFill>
                  <a:srgbClr val="800000"/>
                </a:solidFill>
              </a:rPr>
              <a:t>definição de qualidade</a:t>
            </a:r>
            <a:r>
              <a:rPr lang="en-US" dirty="0"/>
              <a:t> de software que está sendo abordada.</a:t>
            </a:r>
          </a:p>
          <a:p>
            <a:endParaRPr lang="en-US" dirty="0"/>
          </a:p>
          <a:p>
            <a:r>
              <a:rPr lang="en-US" dirty="0"/>
              <a:t>Existem muitas </a:t>
            </a:r>
            <a:r>
              <a:rPr lang="en-US" dirty="0" err="1">
                <a:solidFill>
                  <a:srgbClr val="800000"/>
                </a:solidFill>
              </a:rPr>
              <a:t>definições</a:t>
            </a:r>
            <a:r>
              <a:rPr lang="en-US" dirty="0">
                <a:solidFill>
                  <a:srgbClr val="800000"/>
                </a:solidFill>
              </a:rPr>
              <a:t> de </a:t>
            </a:r>
            <a:r>
              <a:rPr lang="en-US" dirty="0" err="1">
                <a:solidFill>
                  <a:srgbClr val="800000"/>
                </a:solidFill>
              </a:rPr>
              <a:t>qualidade</a:t>
            </a:r>
            <a:r>
              <a:rPr lang="en-US" dirty="0"/>
              <a:t> de software </a:t>
            </a:r>
            <a:r>
              <a:rPr lang="en-US" dirty="0" err="1"/>
              <a:t>propostas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literatura, sob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de vistas.</a:t>
            </a:r>
          </a:p>
        </p:txBody>
      </p:sp>
    </p:spTree>
    <p:extLst>
      <p:ext uri="{BB962C8B-B14F-4D97-AF65-F5344CB8AC3E}">
        <p14:creationId xmlns:p14="http://schemas.microsoft.com/office/powerpoint/2010/main" val="35352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Definições de Qualidade de Software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>
                <a:latin typeface="Times New Roman"/>
                <a:cs typeface="Times New Roman"/>
              </a:rPr>
              <a:t>“Um produto de software apresenta qualidade dependendo do grau de </a:t>
            </a:r>
            <a:r>
              <a:rPr lang="en-US" i="1" dirty="0">
                <a:solidFill>
                  <a:srgbClr val="800000"/>
                </a:solidFill>
                <a:latin typeface="Times New Roman"/>
                <a:cs typeface="Times New Roman"/>
              </a:rPr>
              <a:t>satisfação</a:t>
            </a:r>
            <a:r>
              <a:rPr lang="en-US" i="1" dirty="0">
                <a:latin typeface="Times New Roman"/>
                <a:cs typeface="Times New Roman"/>
              </a:rPr>
              <a:t> das necessidades dos </a:t>
            </a:r>
            <a:r>
              <a:rPr lang="en-US" i="1" dirty="0">
                <a:solidFill>
                  <a:srgbClr val="800000"/>
                </a:solidFill>
                <a:latin typeface="Times New Roman"/>
                <a:cs typeface="Times New Roman"/>
              </a:rPr>
              <a:t>clientes</a:t>
            </a:r>
            <a:r>
              <a:rPr lang="en-US" i="1" dirty="0">
                <a:latin typeface="Times New Roman"/>
                <a:cs typeface="Times New Roman"/>
              </a:rPr>
              <a:t>, sob todos os aspectos do produto”</a:t>
            </a:r>
            <a:r>
              <a:rPr lang="en-US" dirty="0"/>
              <a:t> </a:t>
            </a:r>
            <a:r>
              <a:rPr lang="en-US" sz="1800" dirty="0"/>
              <a:t>[Sanders, 1994].</a:t>
            </a:r>
            <a:endParaRPr lang="en-US" dirty="0"/>
          </a:p>
          <a:p>
            <a:pPr lvl="5"/>
            <a:endParaRPr lang="en-US" dirty="0"/>
          </a:p>
          <a:p>
            <a:pPr marL="0" indent="0">
              <a:buNone/>
            </a:pPr>
            <a:r>
              <a:rPr lang="en-US" i="1" dirty="0">
                <a:latin typeface="Times New Roman"/>
                <a:cs typeface="Times New Roman"/>
              </a:rPr>
              <a:t>“Qualidade é a totalidade de </a:t>
            </a:r>
            <a:r>
              <a:rPr lang="en-US" i="1" dirty="0">
                <a:solidFill>
                  <a:srgbClr val="800000"/>
                </a:solidFill>
                <a:latin typeface="Times New Roman"/>
                <a:cs typeface="Times New Roman"/>
              </a:rPr>
              <a:t>características</a:t>
            </a:r>
            <a:r>
              <a:rPr lang="en-US" i="1" dirty="0">
                <a:latin typeface="Times New Roman"/>
                <a:cs typeface="Times New Roman"/>
              </a:rPr>
              <a:t> e </a:t>
            </a:r>
            <a:r>
              <a:rPr lang="en-US" i="1" dirty="0">
                <a:solidFill>
                  <a:srgbClr val="800000"/>
                </a:solidFill>
                <a:latin typeface="Times New Roman"/>
                <a:cs typeface="Times New Roman"/>
              </a:rPr>
              <a:t>critérios</a:t>
            </a:r>
            <a:r>
              <a:rPr lang="en-US" i="1" dirty="0">
                <a:latin typeface="Times New Roman"/>
                <a:cs typeface="Times New Roman"/>
              </a:rPr>
              <a:t> de um produto ou serviço que exercem suas habilidades para </a:t>
            </a:r>
            <a:r>
              <a:rPr lang="en-US" i="1" dirty="0">
                <a:solidFill>
                  <a:srgbClr val="800000"/>
                </a:solidFill>
                <a:latin typeface="Times New Roman"/>
                <a:cs typeface="Times New Roman"/>
              </a:rPr>
              <a:t>satisfazer</a:t>
            </a:r>
            <a:r>
              <a:rPr lang="en-US" i="1" dirty="0">
                <a:latin typeface="Times New Roman"/>
                <a:cs typeface="Times New Roman"/>
              </a:rPr>
              <a:t> as </a:t>
            </a:r>
            <a:r>
              <a:rPr lang="en-US" i="1" dirty="0">
                <a:solidFill>
                  <a:srgbClr val="800000"/>
                </a:solidFill>
                <a:latin typeface="Times New Roman"/>
                <a:cs typeface="Times New Roman"/>
              </a:rPr>
              <a:t>necessidades</a:t>
            </a:r>
            <a:r>
              <a:rPr lang="en-US" i="1" dirty="0">
                <a:latin typeface="Times New Roman"/>
                <a:cs typeface="Times New Roman"/>
              </a:rPr>
              <a:t> declaradas ou envolvidas”</a:t>
            </a:r>
            <a:r>
              <a:rPr lang="en-US" dirty="0"/>
              <a:t> </a:t>
            </a:r>
            <a:r>
              <a:rPr lang="en-US" sz="1800" dirty="0"/>
              <a:t>[ISO9126, 1994].</a:t>
            </a:r>
            <a:endParaRPr lang="en-US" dirty="0"/>
          </a:p>
          <a:p>
            <a:pPr lvl="5"/>
            <a:endParaRPr lang="en-US" dirty="0"/>
          </a:p>
          <a:p>
            <a:pPr marL="0" indent="0">
              <a:buNone/>
            </a:pPr>
            <a:r>
              <a:rPr lang="en-US" i="1" dirty="0">
                <a:latin typeface="Times New Roman"/>
                <a:cs typeface="Times New Roman"/>
              </a:rPr>
              <a:t>“Qualidade de software é a </a:t>
            </a:r>
            <a:r>
              <a:rPr lang="en-US" i="1" dirty="0">
                <a:solidFill>
                  <a:srgbClr val="800000"/>
                </a:solidFill>
                <a:latin typeface="Times New Roman"/>
                <a:cs typeface="Times New Roman"/>
              </a:rPr>
              <a:t>conformidade a requisitos</a:t>
            </a:r>
            <a:r>
              <a:rPr lang="en-US" i="1" dirty="0">
                <a:latin typeface="Times New Roman"/>
                <a:cs typeface="Times New Roman"/>
              </a:rPr>
              <a:t> funcionais e de desempenho que foram explicitamente declarados, </a:t>
            </a:r>
            <a:r>
              <a:rPr lang="en-US" i="1" dirty="0">
                <a:solidFill>
                  <a:srgbClr val="800000"/>
                </a:solidFill>
                <a:latin typeface="Times New Roman"/>
                <a:cs typeface="Times New Roman"/>
              </a:rPr>
              <a:t>a padrões de desenvolvimento</a:t>
            </a:r>
            <a:r>
              <a:rPr lang="en-US" i="1" dirty="0">
                <a:latin typeface="Times New Roman"/>
                <a:cs typeface="Times New Roman"/>
              </a:rPr>
              <a:t> claramente documentados, e </a:t>
            </a:r>
            <a:r>
              <a:rPr lang="en-US" i="1" dirty="0">
                <a:solidFill>
                  <a:srgbClr val="800000"/>
                </a:solidFill>
                <a:latin typeface="Times New Roman"/>
                <a:cs typeface="Times New Roman"/>
              </a:rPr>
              <a:t>a características implícitas</a:t>
            </a:r>
            <a:r>
              <a:rPr lang="en-US" i="1" dirty="0">
                <a:latin typeface="Times New Roman"/>
                <a:cs typeface="Times New Roman"/>
              </a:rPr>
              <a:t> que são esperadas de todo software desenvolvido por profissionais”</a:t>
            </a:r>
            <a:r>
              <a:rPr lang="en-US" dirty="0"/>
              <a:t> </a:t>
            </a:r>
            <a:r>
              <a:rPr lang="en-US" sz="1800" dirty="0"/>
              <a:t>[Pressman,1994].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19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Definições de Qualidade de Software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Aspectos Importantes </a:t>
            </a:r>
            <a:r>
              <a:rPr lang="en-US" sz="2200" dirty="0">
                <a:solidFill>
                  <a:srgbClr val="000090"/>
                </a:solidFill>
              </a:rPr>
              <a:t>[1/2]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definições </a:t>
            </a:r>
            <a:r>
              <a:rPr lang="en-US" dirty="0" err="1"/>
              <a:t>enfatizam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aspectos importantes: </a:t>
            </a:r>
            <a:r>
              <a:rPr lang="en-US" sz="1800" dirty="0"/>
              <a:t>[1/2]</a:t>
            </a:r>
            <a:endParaRPr lang="en-US" dirty="0"/>
          </a:p>
          <a:p>
            <a:endParaRPr lang="en-US" dirty="0"/>
          </a:p>
          <a:p>
            <a:pPr marL="731837" lvl="1" indent="-457200">
              <a:buFont typeface="+mj-lt"/>
              <a:buAutoNum type="arabicPeriod"/>
            </a:pPr>
            <a:r>
              <a:rPr lang="en-US" dirty="0"/>
              <a:t>Os </a:t>
            </a:r>
            <a:r>
              <a:rPr lang="en-US" dirty="0">
                <a:solidFill>
                  <a:srgbClr val="800000"/>
                </a:solidFill>
              </a:rPr>
              <a:t>requisitos de software</a:t>
            </a:r>
            <a:r>
              <a:rPr lang="en-US" dirty="0"/>
              <a:t> são a </a:t>
            </a:r>
            <a:r>
              <a:rPr lang="en-US" dirty="0">
                <a:solidFill>
                  <a:srgbClr val="800000"/>
                </a:solidFill>
              </a:rPr>
              <a:t>base</a:t>
            </a:r>
            <a:r>
              <a:rPr lang="en-US" dirty="0"/>
              <a:t> a partir da qual a qualidade é medida.</a:t>
            </a:r>
          </a:p>
          <a:p>
            <a:pPr lvl="2"/>
            <a:r>
              <a:rPr lang="en-US" dirty="0"/>
              <a:t>A falta de conformidade aos requisitos significa falta de qualidade.</a:t>
            </a:r>
          </a:p>
          <a:p>
            <a:pPr marL="1646237" lvl="5" indent="-457200">
              <a:buFont typeface="+mj-lt"/>
              <a:buAutoNum type="arabicPeriod"/>
            </a:pPr>
            <a:endParaRPr lang="en-US" dirty="0"/>
          </a:p>
          <a:p>
            <a:pPr marL="731837" lvl="1" indent="-457200">
              <a:buFont typeface="+mj-lt"/>
              <a:buAutoNum type="arabicPeriod"/>
            </a:pPr>
            <a:r>
              <a:rPr lang="en-US" dirty="0">
                <a:solidFill>
                  <a:srgbClr val="800000"/>
                </a:solidFill>
              </a:rPr>
              <a:t>Padrões</a:t>
            </a:r>
            <a:r>
              <a:rPr lang="en-US" dirty="0"/>
              <a:t> especificados definem um conjunto de </a:t>
            </a:r>
            <a:r>
              <a:rPr lang="en-US" dirty="0">
                <a:solidFill>
                  <a:srgbClr val="800000"/>
                </a:solidFill>
              </a:rPr>
              <a:t>critérios de desenvolvimento</a:t>
            </a:r>
            <a:r>
              <a:rPr lang="en-US" dirty="0"/>
              <a:t> que orientam a maneira segundo a qual o software passa pelo trabalho de engenharia.</a:t>
            </a:r>
          </a:p>
          <a:p>
            <a:pPr lvl="2"/>
            <a:r>
              <a:rPr lang="en-US" dirty="0"/>
              <a:t>Se os critérios não forem seguidos, o resultado quase que seguramente será a falta de qualidade.</a:t>
            </a:r>
          </a:p>
        </p:txBody>
      </p:sp>
    </p:spTree>
    <p:extLst>
      <p:ext uri="{BB962C8B-B14F-4D97-AF65-F5344CB8AC3E}">
        <p14:creationId xmlns:p14="http://schemas.microsoft.com/office/powerpoint/2010/main" val="40027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Definições de Qualidade de Software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Aspectos Importantes </a:t>
            </a:r>
            <a:r>
              <a:rPr lang="en-US" sz="2200" dirty="0">
                <a:solidFill>
                  <a:srgbClr val="000090"/>
                </a:solidFill>
              </a:rPr>
              <a:t>[2/2]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definições </a:t>
            </a:r>
            <a:r>
              <a:rPr lang="en-US" dirty="0" err="1"/>
              <a:t>enfatizam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aspectos importantes: </a:t>
            </a:r>
            <a:r>
              <a:rPr lang="en-US" sz="1800" dirty="0"/>
              <a:t>[2/2]</a:t>
            </a:r>
            <a:endParaRPr lang="en-US" dirty="0"/>
          </a:p>
          <a:p>
            <a:pPr lvl="1"/>
            <a:endParaRPr lang="en-US" dirty="0"/>
          </a:p>
          <a:p>
            <a:pPr marL="731837" lvl="1" indent="-457200">
              <a:buFont typeface="+mj-lt"/>
              <a:buAutoNum type="arabicPeriod" startAt="3"/>
            </a:pPr>
            <a:r>
              <a:rPr lang="en-US" dirty="0"/>
              <a:t>Existe um conjunto de </a:t>
            </a:r>
            <a:r>
              <a:rPr lang="en-US" dirty="0">
                <a:solidFill>
                  <a:srgbClr val="800000"/>
                </a:solidFill>
              </a:rPr>
              <a:t>requisitos implícitos</a:t>
            </a:r>
            <a:r>
              <a:rPr lang="en-US" dirty="0"/>
              <a:t> que, frequentemente, não são mencionados na especificação (por exemplo, o desejo de uma boa manutenibilidade).</a:t>
            </a:r>
          </a:p>
          <a:p>
            <a:pPr lvl="2"/>
            <a:r>
              <a:rPr lang="en-US" dirty="0"/>
              <a:t>Se o software se adequar aos seus </a:t>
            </a:r>
            <a:r>
              <a:rPr lang="en-US" dirty="0">
                <a:solidFill>
                  <a:srgbClr val="800000"/>
                </a:solidFill>
              </a:rPr>
              <a:t>requisitos explícitos</a:t>
            </a:r>
            <a:r>
              <a:rPr lang="en-US" dirty="0"/>
              <a:t>, mas deixar de cumprir seus </a:t>
            </a:r>
            <a:r>
              <a:rPr lang="en-US" dirty="0">
                <a:solidFill>
                  <a:srgbClr val="800000"/>
                </a:solidFill>
              </a:rPr>
              <a:t>requisitos implícitos</a:t>
            </a:r>
            <a:r>
              <a:rPr lang="en-US" dirty="0"/>
              <a:t>, a qualidade do software pode ser comprometida.</a:t>
            </a:r>
          </a:p>
        </p:txBody>
      </p:sp>
    </p:spTree>
    <p:extLst>
      <p:ext uri="{BB962C8B-B14F-4D97-AF65-F5344CB8AC3E}">
        <p14:creationId xmlns:p14="http://schemas.microsoft.com/office/powerpoint/2010/main" val="192514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Qualidade de Software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Existência de várias visões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Existe, ainda, uma visão de qualidade de software do ponto de vista </a:t>
            </a:r>
            <a:r>
              <a:rPr lang="en-US" dirty="0">
                <a:solidFill>
                  <a:srgbClr val="800000"/>
                </a:solidFill>
              </a:rPr>
              <a:t>gerencial</a:t>
            </a:r>
            <a:r>
              <a:rPr lang="en-US" dirty="0"/>
              <a:t> (da </a:t>
            </a:r>
            <a:r>
              <a:rPr lang="en-US" dirty="0">
                <a:solidFill>
                  <a:srgbClr val="800000"/>
                </a:solidFill>
              </a:rPr>
              <a:t>organização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O software desenvolvido dentro do </a:t>
            </a:r>
            <a:r>
              <a:rPr lang="en-US" dirty="0">
                <a:solidFill>
                  <a:srgbClr val="800000"/>
                </a:solidFill>
              </a:rPr>
              <a:t>prazo</a:t>
            </a:r>
            <a:r>
              <a:rPr lang="en-US" dirty="0"/>
              <a:t> e do </a:t>
            </a:r>
            <a:r>
              <a:rPr lang="en-US" dirty="0">
                <a:solidFill>
                  <a:srgbClr val="800000"/>
                </a:solidFill>
              </a:rPr>
              <a:t>orçamento especificados</a:t>
            </a:r>
            <a:r>
              <a:rPr lang="en-US" dirty="0"/>
              <a:t> pode ser um software de </a:t>
            </a:r>
            <a:r>
              <a:rPr lang="en-US" dirty="0">
                <a:solidFill>
                  <a:srgbClr val="800000"/>
                </a:solidFill>
              </a:rPr>
              <a:t>alta qualidade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Isso demonstra que, ainda dentro da </a:t>
            </a:r>
            <a:r>
              <a:rPr lang="en-US" dirty="0">
                <a:solidFill>
                  <a:srgbClr val="800000"/>
                </a:solidFill>
              </a:rPr>
              <a:t>qualidade de software</a:t>
            </a:r>
            <a:r>
              <a:rPr lang="en-US" dirty="0"/>
              <a:t>, pode-se definir </a:t>
            </a:r>
            <a:r>
              <a:rPr lang="en-US" dirty="0">
                <a:solidFill>
                  <a:srgbClr val="800000"/>
                </a:solidFill>
              </a:rPr>
              <a:t>várias visões</a:t>
            </a:r>
            <a:r>
              <a:rPr lang="en-US" dirty="0"/>
              <a:t> diferentes, como tem sido para a definição da qualidade como um termo geral.</a:t>
            </a:r>
          </a:p>
        </p:txBody>
      </p:sp>
    </p:spTree>
    <p:extLst>
      <p:ext uri="{BB962C8B-B14F-4D97-AF65-F5344CB8AC3E}">
        <p14:creationId xmlns:p14="http://schemas.microsoft.com/office/powerpoint/2010/main" val="148974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Qualidade de Software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A qualidade depende do Ponto de Vista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310C0-42C4-444C-9755-5B72E96D47A6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  <p:pic>
        <p:nvPicPr>
          <p:cNvPr id="8" name="Picture 7" descr="_tem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00200"/>
            <a:ext cx="8686800" cy="48006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3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Processo de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Processos Gerais do Ciclo de Vida – ISO 12207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3252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Qualidade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310C0-42C4-444C-9755-5B72E96D47A6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  <p:sp>
        <p:nvSpPr>
          <p:cNvPr id="9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57200" y="1524000"/>
            <a:ext cx="3429000" cy="5181600"/>
          </a:xfrm>
        </p:spPr>
        <p:txBody>
          <a:bodyPr/>
          <a:lstStyle/>
          <a:p>
            <a:pPr>
              <a:buClr>
                <a:schemeClr val="tx2"/>
              </a:buClr>
              <a:buSzPct val="50000"/>
            </a:pPr>
            <a:r>
              <a:rPr kumimoji="1" lang="en-US" dirty="0"/>
              <a:t>Norma ISO/IEC 12207</a:t>
            </a:r>
          </a:p>
          <a:p>
            <a:pPr lvl="1">
              <a:buClr>
                <a:schemeClr val="tx2"/>
              </a:buClr>
              <a:buSzPct val="50000"/>
            </a:pPr>
            <a:r>
              <a:rPr kumimoji="1" lang="en-US" sz="1800" dirty="0"/>
              <a:t>Outubro/1998</a:t>
            </a:r>
          </a:p>
          <a:p>
            <a:pPr lvl="1">
              <a:buClr>
                <a:schemeClr val="tx2"/>
              </a:buClr>
              <a:buSzPct val="50000"/>
            </a:pPr>
            <a:r>
              <a:rPr kumimoji="1" lang="en-US" sz="1800" dirty="0"/>
              <a:t>48 processos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267200" y="1752600"/>
            <a:ext cx="2667000" cy="3429000"/>
            <a:chOff x="152400" y="1524000"/>
            <a:chExt cx="2667000" cy="3429000"/>
          </a:xfrm>
        </p:grpSpPr>
        <p:sp>
          <p:nvSpPr>
            <p:cNvPr id="3" name="Rectangle 2"/>
            <p:cNvSpPr/>
            <p:nvPr/>
          </p:nvSpPr>
          <p:spPr>
            <a:xfrm>
              <a:off x="152400" y="1524000"/>
              <a:ext cx="2667000" cy="3429000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43000"/>
                </a:scheme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Processos Fundamentais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8600" y="1905000"/>
              <a:ext cx="2514600" cy="3048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Aquisição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8600" y="2286000"/>
              <a:ext cx="2514600" cy="3048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Fornecimento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8600" y="2667000"/>
              <a:ext cx="1371600" cy="22098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Desenvolvimento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76400" y="2667000"/>
              <a:ext cx="1066800" cy="10668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Operação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76400" y="3810000"/>
              <a:ext cx="1066800" cy="10668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Manutenção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7162800" y="1752600"/>
            <a:ext cx="2667000" cy="3429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Processos de Apoio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162800" y="2819400"/>
            <a:ext cx="2667000" cy="1981200"/>
          </a:xfrm>
          <a:prstGeom prst="rect">
            <a:avLst/>
          </a:prstGeom>
          <a:solidFill>
            <a:srgbClr val="800000">
              <a:alpha val="80000"/>
            </a:srgbClr>
          </a:solidFill>
          <a:ln>
            <a:noFill/>
          </a:ln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267200" y="5410200"/>
            <a:ext cx="5562600" cy="1143000"/>
            <a:chOff x="2743200" y="5410200"/>
            <a:chExt cx="5562600" cy="1143000"/>
          </a:xfrm>
        </p:grpSpPr>
        <p:sp>
          <p:nvSpPr>
            <p:cNvPr id="29" name="Rectangle 28"/>
            <p:cNvSpPr/>
            <p:nvPr/>
          </p:nvSpPr>
          <p:spPr>
            <a:xfrm>
              <a:off x="2743200" y="5410200"/>
              <a:ext cx="5562600" cy="1143000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43000"/>
                </a:scheme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Processos Organizacionais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19400" y="5791200"/>
              <a:ext cx="2667000" cy="3048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Gerência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819400" y="6172200"/>
              <a:ext cx="2667000" cy="3048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Melhoria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562600" y="5791200"/>
              <a:ext cx="2667000" cy="3048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Infra-estrutura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562600" y="6172200"/>
              <a:ext cx="2667000" cy="3048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Treinamento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0058400" y="1752600"/>
            <a:ext cx="457200" cy="4800600"/>
            <a:chOff x="8534400" y="1752600"/>
            <a:chExt cx="457200" cy="4800600"/>
          </a:xfrm>
        </p:grpSpPr>
        <p:sp>
          <p:nvSpPr>
            <p:cNvPr id="43" name="Rectangle 42"/>
            <p:cNvSpPr/>
            <p:nvPr/>
          </p:nvSpPr>
          <p:spPr>
            <a:xfrm rot="16200000">
              <a:off x="6362700" y="3924300"/>
              <a:ext cx="4800600" cy="457200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43000"/>
                </a:scheme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 rot="16200000">
              <a:off x="7581900" y="4000500"/>
              <a:ext cx="2362200" cy="3048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Adaptação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7239000" y="2133600"/>
            <a:ext cx="2514600" cy="3048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Documentação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39000" y="2514600"/>
            <a:ext cx="2514600" cy="3048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Gerenciamento de Configuração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39000" y="2895600"/>
            <a:ext cx="2514600" cy="304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Garantia</a:t>
            </a:r>
            <a:r>
              <a:rPr lang="en-US" sz="12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Qualidade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39000" y="3276600"/>
            <a:ext cx="2514600" cy="304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Verificação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239000" y="3657600"/>
            <a:ext cx="2514600" cy="304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Validação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239000" y="4038600"/>
            <a:ext cx="2514600" cy="304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Revisão Conjunta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239000" y="4419600"/>
            <a:ext cx="2514600" cy="304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Auditoria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39000" y="4800600"/>
            <a:ext cx="2514600" cy="3048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Resolução de Problemas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4114800" y="2819400"/>
            <a:ext cx="2286000" cy="1066800"/>
          </a:xfrm>
          <a:prstGeom prst="wedgeRoundRectCallout">
            <a:avLst>
              <a:gd name="adj1" fmla="val 85478"/>
              <a:gd name="adj2" fmla="val 25571"/>
              <a:gd name="adj3" fmla="val 16667"/>
            </a:avLst>
          </a:prstGeom>
          <a:solidFill>
            <a:srgbClr val="FF9933">
              <a:alpha val="70000"/>
            </a:srgb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Visão de Gerência de </a:t>
            </a:r>
            <a:r>
              <a:rPr lang="en-US" sz="1800" u="sng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Qualidade</a:t>
            </a:r>
          </a:p>
        </p:txBody>
      </p:sp>
    </p:spTree>
    <p:extLst>
      <p:ext uri="{BB962C8B-B14F-4D97-AF65-F5344CB8AC3E}">
        <p14:creationId xmlns:p14="http://schemas.microsoft.com/office/powerpoint/2010/main" val="13190033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Qualidade de Software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Visões de Qualidade </a:t>
            </a:r>
            <a:r>
              <a:rPr lang="en-US" sz="2200" dirty="0">
                <a:solidFill>
                  <a:srgbClr val="000090"/>
                </a:solidFill>
              </a:rPr>
              <a:t>[1/2]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Usuário</a:t>
            </a:r>
            <a:r>
              <a:rPr lang="en-US" dirty="0"/>
              <a:t>: avalia o software sem conhecer seus aspectos internos, está apenas interessado na facilidade do uso, no desempenho, na confiabilidade dos resultados e no preço.</a:t>
            </a:r>
          </a:p>
          <a:p>
            <a:endParaRPr lang="en-US" dirty="0"/>
          </a:p>
          <a:p>
            <a:r>
              <a:rPr lang="en-US" b="1" dirty="0"/>
              <a:t>Desenvolvedores</a:t>
            </a:r>
            <a:r>
              <a:rPr lang="en-US" dirty="0"/>
              <a:t>: avaliam aspectos de conformidade em relação aos requisitos dos clientes e, também, aspectos internos do software.</a:t>
            </a:r>
          </a:p>
          <a:p>
            <a:endParaRPr lang="en-US" dirty="0"/>
          </a:p>
          <a:p>
            <a:r>
              <a:rPr lang="en-US" b="1" dirty="0"/>
              <a:t>Organização</a:t>
            </a:r>
            <a:r>
              <a:rPr lang="en-US" dirty="0"/>
              <a:t>: avalia aspectos de conformidade em relação aos requisitos dos clientes e desenvolvedores e, também, aspectos de custo e cronograma.</a:t>
            </a:r>
          </a:p>
        </p:txBody>
      </p:sp>
    </p:spTree>
    <p:extLst>
      <p:ext uri="{BB962C8B-B14F-4D97-AF65-F5344CB8AC3E}">
        <p14:creationId xmlns:p14="http://schemas.microsoft.com/office/powerpoint/2010/main" val="347848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Qualidade de Software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Visões de Qualidade </a:t>
            </a:r>
            <a:r>
              <a:rPr lang="en-US" sz="2200" dirty="0">
                <a:solidFill>
                  <a:srgbClr val="000090"/>
                </a:solidFill>
              </a:rPr>
              <a:t>[2/2]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310C0-42C4-444C-9755-5B72E96D47A6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  <p:pic>
        <p:nvPicPr>
          <p:cNvPr id="6" name="Picture 5" descr="_tem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600200"/>
            <a:ext cx="8585200" cy="48133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43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Qualidade de Software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ISO/IEC 9126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325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56326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171080B-EE68-42E6-B8BD-FAFEE03502CD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32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563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Norma ISO/IEC 9126 define seis </a:t>
            </a:r>
            <a:r>
              <a:rPr lang="pt-BR" dirty="0">
                <a:solidFill>
                  <a:srgbClr val="800000"/>
                </a:solidFill>
              </a:rPr>
              <a:t>características</a:t>
            </a:r>
            <a:r>
              <a:rPr lang="pt-BR" dirty="0"/>
              <a:t> para determinar a qualidade de um software:</a:t>
            </a:r>
          </a:p>
          <a:p>
            <a:pPr lvl="8"/>
            <a:endParaRPr lang="pt-BR" dirty="0"/>
          </a:p>
          <a:p>
            <a:pPr lvl="1"/>
            <a:r>
              <a:rPr lang="pt-BR" b="1" dirty="0"/>
              <a:t>Funcionalidade</a:t>
            </a:r>
            <a:r>
              <a:rPr lang="pt-BR" dirty="0"/>
              <a:t>: O software satisfaz as necessidades?</a:t>
            </a:r>
          </a:p>
          <a:p>
            <a:pPr lvl="5"/>
            <a:endParaRPr lang="pt-BR" dirty="0"/>
          </a:p>
          <a:p>
            <a:pPr lvl="1"/>
            <a:r>
              <a:rPr lang="pt-BR" b="1" dirty="0"/>
              <a:t>Usabilidade</a:t>
            </a:r>
            <a:r>
              <a:rPr lang="pt-BR" dirty="0"/>
              <a:t>: O software é fácil de usar?</a:t>
            </a:r>
          </a:p>
          <a:p>
            <a:pPr lvl="5"/>
            <a:endParaRPr lang="pt-BR" dirty="0"/>
          </a:p>
          <a:p>
            <a:pPr lvl="1"/>
            <a:r>
              <a:rPr lang="pt-BR" b="1" dirty="0"/>
              <a:t>Confiabilidade</a:t>
            </a:r>
            <a:r>
              <a:rPr lang="pt-BR" dirty="0"/>
              <a:t>: O software é imune a falhas?</a:t>
            </a:r>
          </a:p>
          <a:p>
            <a:pPr lvl="5"/>
            <a:endParaRPr lang="pt-BR" dirty="0"/>
          </a:p>
          <a:p>
            <a:pPr lvl="1"/>
            <a:r>
              <a:rPr lang="pt-BR" b="1" dirty="0"/>
              <a:t>Eficiência</a:t>
            </a:r>
            <a:r>
              <a:rPr lang="pt-BR" dirty="0"/>
              <a:t>: O software é rápido e “enxuto”?</a:t>
            </a:r>
          </a:p>
          <a:p>
            <a:pPr lvl="5"/>
            <a:endParaRPr lang="pt-BR" dirty="0"/>
          </a:p>
          <a:p>
            <a:pPr lvl="1"/>
            <a:r>
              <a:rPr lang="pt-BR" b="1" dirty="0" err="1"/>
              <a:t>Manutenibilidade</a:t>
            </a:r>
            <a:r>
              <a:rPr lang="pt-BR" dirty="0"/>
              <a:t>: O software é fácil de modificar?</a:t>
            </a:r>
          </a:p>
          <a:p>
            <a:pPr lvl="5"/>
            <a:endParaRPr lang="pt-BR" dirty="0"/>
          </a:p>
          <a:p>
            <a:pPr lvl="1"/>
            <a:r>
              <a:rPr lang="pt-BR" b="1" dirty="0"/>
              <a:t>Portabilidade</a:t>
            </a:r>
            <a:r>
              <a:rPr lang="pt-BR" dirty="0"/>
              <a:t>: O software é fácil de usar em outro ambiente?</a:t>
            </a:r>
          </a:p>
        </p:txBody>
      </p:sp>
    </p:spTree>
    <p:extLst>
      <p:ext uri="{BB962C8B-B14F-4D97-AF65-F5344CB8AC3E}">
        <p14:creationId xmlns:p14="http://schemas.microsoft.com/office/powerpoint/2010/main" val="41538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ISO/IEC 9126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 e </a:t>
            </a:r>
            <a:r>
              <a:rPr lang="pt-BR" sz="3100" dirty="0" err="1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Subcaracterísticas</a:t>
            </a: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Qualidade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[1/6]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325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56326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171080B-EE68-42E6-B8BD-FAFEE03502CD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33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563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Funcionalidade</a:t>
            </a:r>
            <a:r>
              <a:rPr lang="pt-BR" dirty="0"/>
              <a:t>: O software satisfaz as necessidades?</a:t>
            </a:r>
          </a:p>
          <a:p>
            <a:pPr lvl="5"/>
            <a:endParaRPr lang="pt-BR" dirty="0"/>
          </a:p>
          <a:p>
            <a:pPr lvl="1"/>
            <a:r>
              <a:rPr lang="pt-BR" b="1" dirty="0"/>
              <a:t>Adequação</a:t>
            </a:r>
            <a:r>
              <a:rPr lang="pt-BR" dirty="0"/>
              <a:t>: Propõe-se a fazer o que é apropriado?</a:t>
            </a:r>
          </a:p>
          <a:p>
            <a:pPr lvl="5"/>
            <a:endParaRPr lang="pt-BR" dirty="0"/>
          </a:p>
          <a:p>
            <a:pPr lvl="1"/>
            <a:r>
              <a:rPr lang="pt-BR" b="1" dirty="0"/>
              <a:t>Acurácia</a:t>
            </a:r>
            <a:r>
              <a:rPr lang="pt-BR" dirty="0"/>
              <a:t>: Faz o que foi proposto de forma correta?</a:t>
            </a:r>
          </a:p>
          <a:p>
            <a:pPr lvl="5"/>
            <a:endParaRPr lang="pt-BR" dirty="0"/>
          </a:p>
          <a:p>
            <a:pPr lvl="1"/>
            <a:r>
              <a:rPr lang="pt-BR" b="1" dirty="0"/>
              <a:t>Interoperabilidade</a:t>
            </a:r>
            <a:r>
              <a:rPr lang="pt-BR" dirty="0"/>
              <a:t>: É capaz de interagir com os sistemas especificados?</a:t>
            </a:r>
          </a:p>
          <a:p>
            <a:pPr lvl="5"/>
            <a:endParaRPr lang="pt-BR" dirty="0"/>
          </a:p>
          <a:p>
            <a:pPr lvl="1"/>
            <a:r>
              <a:rPr lang="pt-BR" b="1" dirty="0"/>
              <a:t>Conformidade</a:t>
            </a:r>
            <a:r>
              <a:rPr lang="pt-BR" dirty="0"/>
              <a:t>: Está de acordo com as normas, leis </a:t>
            </a:r>
            <a:r>
              <a:rPr lang="pt-BR" dirty="0" err="1"/>
              <a:t>etc</a:t>
            </a:r>
            <a:r>
              <a:rPr lang="pt-BR" dirty="0"/>
              <a:t>?</a:t>
            </a:r>
          </a:p>
          <a:p>
            <a:pPr lvl="5"/>
            <a:endParaRPr lang="pt-BR" dirty="0"/>
          </a:p>
          <a:p>
            <a:pPr lvl="1"/>
            <a:r>
              <a:rPr lang="pt-BR" b="1" dirty="0"/>
              <a:t>Segurança de Acesso</a:t>
            </a:r>
            <a:r>
              <a:rPr lang="pt-BR" dirty="0"/>
              <a:t>: Evita acesso não autorizado a programas e dados?</a:t>
            </a:r>
          </a:p>
        </p:txBody>
      </p:sp>
    </p:spTree>
    <p:extLst>
      <p:ext uri="{BB962C8B-B14F-4D97-AF65-F5344CB8AC3E}">
        <p14:creationId xmlns:p14="http://schemas.microsoft.com/office/powerpoint/2010/main" val="163791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ISO/IEC 9126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 e </a:t>
            </a:r>
            <a:r>
              <a:rPr lang="pt-BR" sz="3100" dirty="0" err="1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Subcaracterísticas</a:t>
            </a: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Qualidade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[2/6]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325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56326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171080B-EE68-42E6-B8BD-FAFEE03502CD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34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563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Usabilidade</a:t>
            </a:r>
            <a:r>
              <a:rPr lang="pt-BR" dirty="0"/>
              <a:t>: O software é fácil de usar?</a:t>
            </a:r>
          </a:p>
          <a:p>
            <a:pPr lvl="5"/>
            <a:endParaRPr lang="pt-BR" dirty="0"/>
          </a:p>
          <a:p>
            <a:pPr lvl="1"/>
            <a:r>
              <a:rPr lang="pt-BR" b="1" dirty="0"/>
              <a:t>Compreensibilidade</a:t>
            </a:r>
            <a:r>
              <a:rPr lang="pt-BR" dirty="0"/>
              <a:t>: É fácil entender o conceito lógico e sua aplicabilidade?</a:t>
            </a:r>
          </a:p>
          <a:p>
            <a:pPr lvl="5"/>
            <a:endParaRPr lang="pt-BR" dirty="0"/>
          </a:p>
          <a:p>
            <a:pPr lvl="1"/>
            <a:r>
              <a:rPr lang="pt-BR" b="1" dirty="0" err="1"/>
              <a:t>Apreensibilidade</a:t>
            </a:r>
            <a:r>
              <a:rPr lang="pt-BR" dirty="0"/>
              <a:t>: É fácil aprender a usar?</a:t>
            </a:r>
          </a:p>
          <a:p>
            <a:pPr lvl="5"/>
            <a:endParaRPr lang="pt-BR" dirty="0"/>
          </a:p>
          <a:p>
            <a:pPr lvl="1"/>
            <a:r>
              <a:rPr lang="pt-BR" b="1" dirty="0"/>
              <a:t>Operacionalidade</a:t>
            </a:r>
            <a:r>
              <a:rPr lang="pt-BR" dirty="0"/>
              <a:t>: É fácil operar e controlar?</a:t>
            </a:r>
          </a:p>
          <a:p>
            <a:pPr lvl="5"/>
            <a:endParaRPr lang="pt-BR" dirty="0"/>
          </a:p>
          <a:p>
            <a:pPr lvl="1"/>
            <a:r>
              <a:rPr lang="pt-BR" b="1" dirty="0" err="1"/>
              <a:t>Encontrabilidade</a:t>
            </a:r>
            <a:r>
              <a:rPr lang="pt-BR" b="1" dirty="0"/>
              <a:t>:</a:t>
            </a:r>
            <a:r>
              <a:rPr lang="pt-BR" dirty="0"/>
              <a:t> É fácil encontrar as informações?</a:t>
            </a:r>
          </a:p>
        </p:txBody>
      </p:sp>
    </p:spTree>
    <p:extLst>
      <p:ext uri="{BB962C8B-B14F-4D97-AF65-F5344CB8AC3E}">
        <p14:creationId xmlns:p14="http://schemas.microsoft.com/office/powerpoint/2010/main" val="114020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ISO/IEC 9126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 e </a:t>
            </a:r>
            <a:r>
              <a:rPr lang="pt-BR" sz="3100" dirty="0" err="1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Subcaracterísticas</a:t>
            </a: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Qualidade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[3/6]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325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56326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171080B-EE68-42E6-B8BD-FAFEE03502CD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35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563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Confiabilidade</a:t>
            </a:r>
            <a:r>
              <a:rPr lang="pt-BR" dirty="0"/>
              <a:t>: O software é imune a falhas?</a:t>
            </a:r>
          </a:p>
          <a:p>
            <a:pPr lvl="5"/>
            <a:endParaRPr lang="pt-BR" dirty="0"/>
          </a:p>
          <a:p>
            <a:pPr lvl="1"/>
            <a:r>
              <a:rPr lang="pt-BR" b="1" dirty="0"/>
              <a:t>Maturidade</a:t>
            </a:r>
            <a:r>
              <a:rPr lang="pt-BR" dirty="0"/>
              <a:t>: Com que frequência apresenta falhas por defeitos no software?</a:t>
            </a:r>
          </a:p>
          <a:p>
            <a:pPr lvl="5"/>
            <a:endParaRPr lang="pt-BR" dirty="0"/>
          </a:p>
          <a:p>
            <a:pPr lvl="1"/>
            <a:r>
              <a:rPr lang="pt-BR" b="1" dirty="0"/>
              <a:t>Tolerância a falhas</a:t>
            </a:r>
            <a:r>
              <a:rPr lang="pt-BR" dirty="0"/>
              <a:t>: Ocorrendo falhas, como ele reage?</a:t>
            </a:r>
          </a:p>
          <a:p>
            <a:pPr lvl="5"/>
            <a:endParaRPr lang="pt-BR" dirty="0"/>
          </a:p>
          <a:p>
            <a:pPr lvl="1"/>
            <a:r>
              <a:rPr lang="pt-BR" b="1" dirty="0" err="1"/>
              <a:t>Recuperabilidade</a:t>
            </a:r>
            <a:r>
              <a:rPr lang="pt-BR" dirty="0"/>
              <a:t>: É capaz de recuperar dados em caso de falhas?</a:t>
            </a:r>
          </a:p>
        </p:txBody>
      </p:sp>
    </p:spTree>
    <p:extLst>
      <p:ext uri="{BB962C8B-B14F-4D97-AF65-F5344CB8AC3E}">
        <p14:creationId xmlns:p14="http://schemas.microsoft.com/office/powerpoint/2010/main" val="188662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ISO/IEC 9126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 e </a:t>
            </a:r>
            <a:r>
              <a:rPr lang="pt-BR" sz="3100" dirty="0" err="1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Subcaracterísticas</a:t>
            </a: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Qualidade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[4/6]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325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56326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171080B-EE68-42E6-B8BD-FAFEE03502CD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36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563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Eficiência</a:t>
            </a:r>
            <a:r>
              <a:rPr lang="pt-BR" dirty="0"/>
              <a:t>: O software é rápido e “enxuto”?</a:t>
            </a:r>
          </a:p>
          <a:p>
            <a:pPr lvl="5"/>
            <a:endParaRPr lang="pt-BR" dirty="0"/>
          </a:p>
          <a:p>
            <a:pPr lvl="1"/>
            <a:r>
              <a:rPr lang="pt-BR" b="1" dirty="0"/>
              <a:t>Comportamento em relação ao tempo</a:t>
            </a:r>
            <a:r>
              <a:rPr lang="pt-BR" dirty="0"/>
              <a:t>: Qual o tempo de resposta (tempo de processamento) na execução de suas funções?</a:t>
            </a:r>
          </a:p>
          <a:p>
            <a:pPr lvl="5"/>
            <a:endParaRPr lang="pt-BR" dirty="0"/>
          </a:p>
          <a:p>
            <a:pPr lvl="1"/>
            <a:r>
              <a:rPr lang="pt-BR" b="1" dirty="0"/>
              <a:t>Comportamento em relação aos recursos</a:t>
            </a:r>
            <a:r>
              <a:rPr lang="pt-BR" dirty="0"/>
              <a:t>: Quanto recurso usa? Durante quanto tempo?</a:t>
            </a:r>
          </a:p>
        </p:txBody>
      </p:sp>
    </p:spTree>
    <p:extLst>
      <p:ext uri="{BB962C8B-B14F-4D97-AF65-F5344CB8AC3E}">
        <p14:creationId xmlns:p14="http://schemas.microsoft.com/office/powerpoint/2010/main" val="272408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ISO/IEC 9126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 e </a:t>
            </a:r>
            <a:r>
              <a:rPr lang="pt-BR" sz="3100" dirty="0" err="1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Subcaracterísticas</a:t>
            </a: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Qualidade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[5/6]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325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56326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171080B-EE68-42E6-B8BD-FAFEE03502CD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37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563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err="1"/>
              <a:t>Manutenibilidade</a:t>
            </a:r>
            <a:r>
              <a:rPr lang="pt-BR" dirty="0"/>
              <a:t>: O software é fácil de modificar?</a:t>
            </a:r>
          </a:p>
          <a:p>
            <a:pPr lvl="5"/>
            <a:endParaRPr lang="pt-BR" dirty="0"/>
          </a:p>
          <a:p>
            <a:pPr lvl="1"/>
            <a:r>
              <a:rPr lang="pt-BR" b="1" dirty="0" err="1"/>
              <a:t>Analisabilidade</a:t>
            </a:r>
            <a:r>
              <a:rPr lang="pt-BR" dirty="0"/>
              <a:t>: É fácil de encontrar uma falha, quando ocorre?</a:t>
            </a:r>
          </a:p>
          <a:p>
            <a:pPr lvl="5"/>
            <a:endParaRPr lang="pt-BR" dirty="0"/>
          </a:p>
          <a:p>
            <a:pPr lvl="1"/>
            <a:r>
              <a:rPr lang="pt-BR" b="1" dirty="0" err="1"/>
              <a:t>Modificabilidade</a:t>
            </a:r>
            <a:r>
              <a:rPr lang="pt-BR" dirty="0"/>
              <a:t>: É fácil modificar e adaptar?</a:t>
            </a:r>
          </a:p>
          <a:p>
            <a:pPr lvl="5"/>
            <a:endParaRPr lang="pt-BR" dirty="0"/>
          </a:p>
          <a:p>
            <a:pPr lvl="1"/>
            <a:r>
              <a:rPr lang="pt-BR" b="1" dirty="0"/>
              <a:t>Estabilidade</a:t>
            </a:r>
            <a:r>
              <a:rPr lang="pt-BR" dirty="0"/>
              <a:t>: Existe risco de efeitos inesperados quando se faz alterações?</a:t>
            </a:r>
          </a:p>
          <a:p>
            <a:pPr lvl="5"/>
            <a:endParaRPr lang="pt-BR" dirty="0"/>
          </a:p>
          <a:p>
            <a:pPr lvl="1"/>
            <a:r>
              <a:rPr lang="pt-BR" b="1" dirty="0" err="1"/>
              <a:t>Testabilidade</a:t>
            </a:r>
            <a:r>
              <a:rPr lang="pt-BR" dirty="0"/>
              <a:t>: É fácil validar o software modificado?</a:t>
            </a:r>
          </a:p>
        </p:txBody>
      </p:sp>
    </p:spTree>
    <p:extLst>
      <p:ext uri="{BB962C8B-B14F-4D97-AF65-F5344CB8AC3E}">
        <p14:creationId xmlns:p14="http://schemas.microsoft.com/office/powerpoint/2010/main" val="41242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ISO/IEC 9126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 e </a:t>
            </a:r>
            <a:r>
              <a:rPr lang="pt-BR" sz="3100" dirty="0" err="1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Subcaracterísticas</a:t>
            </a: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Qualidade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[6/6]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325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Engenharia de Requisitos</a:t>
            </a:r>
          </a:p>
        </p:txBody>
      </p:sp>
      <p:sp>
        <p:nvSpPr>
          <p:cNvPr id="56326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171080B-EE68-42E6-B8BD-FAFEE03502CD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38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563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Portabilidade</a:t>
            </a:r>
            <a:r>
              <a:rPr lang="pt-BR" dirty="0"/>
              <a:t>: O software é fácil de usar em outro ambiente?</a:t>
            </a:r>
          </a:p>
          <a:p>
            <a:pPr lvl="5"/>
            <a:endParaRPr lang="pt-BR" dirty="0"/>
          </a:p>
          <a:p>
            <a:pPr lvl="1"/>
            <a:r>
              <a:rPr lang="pt-BR" b="1" dirty="0"/>
              <a:t>Adaptabilidade</a:t>
            </a:r>
            <a:r>
              <a:rPr lang="pt-BR" dirty="0"/>
              <a:t>: É fácil adaptar a ambientes diferentes?</a:t>
            </a:r>
          </a:p>
          <a:p>
            <a:pPr lvl="5"/>
            <a:endParaRPr lang="pt-BR" dirty="0"/>
          </a:p>
          <a:p>
            <a:pPr lvl="1"/>
            <a:r>
              <a:rPr lang="pt-BR" b="1" dirty="0" err="1"/>
              <a:t>Instalabilidade</a:t>
            </a:r>
            <a:r>
              <a:rPr lang="pt-BR" dirty="0"/>
              <a:t>: É fácil instalar?</a:t>
            </a:r>
          </a:p>
          <a:p>
            <a:pPr lvl="5"/>
            <a:endParaRPr lang="pt-BR" dirty="0"/>
          </a:p>
          <a:p>
            <a:pPr lvl="1"/>
            <a:r>
              <a:rPr lang="pt-BR" b="1" dirty="0"/>
              <a:t>Conformidade</a:t>
            </a:r>
            <a:r>
              <a:rPr lang="pt-BR" dirty="0"/>
              <a:t>: Está de acordo com padrões de portabilidade?</a:t>
            </a:r>
          </a:p>
          <a:p>
            <a:pPr lvl="5"/>
            <a:endParaRPr lang="pt-BR" dirty="0"/>
          </a:p>
          <a:p>
            <a:pPr lvl="1"/>
            <a:r>
              <a:rPr lang="pt-BR" b="1" dirty="0"/>
              <a:t>Capacidade de substituição</a:t>
            </a:r>
            <a:r>
              <a:rPr lang="pt-BR" dirty="0"/>
              <a:t>: É fácil usar para substituir outro?</a:t>
            </a:r>
          </a:p>
        </p:txBody>
      </p:sp>
    </p:spTree>
    <p:extLst>
      <p:ext uri="{BB962C8B-B14F-4D97-AF65-F5344CB8AC3E}">
        <p14:creationId xmlns:p14="http://schemas.microsoft.com/office/powerpoint/2010/main" val="110336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Requisitos de Software: Base da Qualidade </a:t>
            </a:r>
            <a:r>
              <a:rPr lang="en-US" sz="2000" dirty="0"/>
              <a:t>[1/2]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 requisitos de software formam a base de onde a </a:t>
            </a:r>
            <a:r>
              <a:rPr lang="en-US" dirty="0">
                <a:solidFill>
                  <a:srgbClr val="800000"/>
                </a:solidFill>
              </a:rPr>
              <a:t>qualidade</a:t>
            </a:r>
            <a:r>
              <a:rPr lang="en-US" dirty="0"/>
              <a:t> é </a:t>
            </a:r>
            <a:r>
              <a:rPr lang="en-US" dirty="0">
                <a:solidFill>
                  <a:srgbClr val="800000"/>
                </a:solidFill>
              </a:rPr>
              <a:t>avaliada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 software deve </a:t>
            </a:r>
            <a:r>
              <a:rPr lang="en-US" dirty="0">
                <a:solidFill>
                  <a:srgbClr val="800000"/>
                </a:solidFill>
              </a:rPr>
              <a:t>atender</a:t>
            </a:r>
            <a:r>
              <a:rPr lang="en-US" dirty="0"/>
              <a:t> aos requisitos </a:t>
            </a:r>
            <a:r>
              <a:rPr lang="en-US" dirty="0">
                <a:solidFill>
                  <a:srgbClr val="800000"/>
                </a:solidFill>
              </a:rPr>
              <a:t>explícitos</a:t>
            </a:r>
            <a:r>
              <a:rPr lang="en-US" dirty="0"/>
              <a:t> e </a:t>
            </a:r>
            <a:r>
              <a:rPr lang="en-US" dirty="0">
                <a:solidFill>
                  <a:srgbClr val="800000"/>
                </a:solidFill>
              </a:rPr>
              <a:t>implícitos</a:t>
            </a:r>
            <a:r>
              <a:rPr lang="en-US" dirty="0"/>
              <a:t> para ter qualidade.</a:t>
            </a:r>
          </a:p>
        </p:txBody>
      </p:sp>
    </p:spTree>
    <p:extLst>
      <p:ext uri="{BB962C8B-B14F-4D97-AF65-F5344CB8AC3E}">
        <p14:creationId xmlns:p14="http://schemas.microsoft.com/office/powerpoint/2010/main" val="282455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Qualidade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Visão Popular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Algo Abstrato</a:t>
            </a:r>
            <a:r>
              <a:rPr lang="en-US" dirty="0"/>
              <a:t>: </a:t>
            </a:r>
            <a:r>
              <a:rPr lang="en-US" dirty="0" err="1"/>
              <a:t>Indefinido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>
                <a:solidFill>
                  <a:srgbClr val="800000"/>
                </a:solidFill>
              </a:rPr>
              <a:t>inatingível</a:t>
            </a:r>
            <a:r>
              <a:rPr lang="en-US" dirty="0"/>
              <a:t>, que </a:t>
            </a:r>
            <a:r>
              <a:rPr lang="en-US" dirty="0">
                <a:solidFill>
                  <a:srgbClr val="800000"/>
                </a:solidFill>
              </a:rPr>
              <a:t>não pode ser medido</a:t>
            </a:r>
            <a:r>
              <a:rPr lang="en-US" dirty="0"/>
              <a:t> e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avaliado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Perfeição</a:t>
            </a:r>
            <a:r>
              <a:rPr lang="en-US" dirty="0"/>
              <a:t>: imaginando que seja um conceito definitivo e imutável</a:t>
            </a:r>
          </a:p>
          <a:p>
            <a:pPr lvl="1"/>
            <a:r>
              <a:rPr lang="en-US" dirty="0"/>
              <a:t>Assim, a qualidade reflete a situação de se ter atingido um </a:t>
            </a:r>
            <a:r>
              <a:rPr lang="en-US" dirty="0" err="1">
                <a:solidFill>
                  <a:srgbClr val="800000"/>
                </a:solidFill>
              </a:rPr>
              <a:t>patamar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máximo</a:t>
            </a:r>
            <a:r>
              <a:rPr lang="en-US" dirty="0"/>
              <a:t>, não podendo mais ser alterada</a:t>
            </a:r>
          </a:p>
          <a:p>
            <a:endParaRPr lang="en-US" dirty="0"/>
          </a:p>
          <a:p>
            <a:r>
              <a:rPr lang="en-US" b="1" dirty="0"/>
              <a:t>Luxo e questão de gosto</a:t>
            </a:r>
            <a:r>
              <a:rPr lang="en-US" dirty="0"/>
              <a:t>: Produtos </a:t>
            </a:r>
            <a:r>
              <a:rPr lang="en-US" dirty="0">
                <a:solidFill>
                  <a:srgbClr val="800000"/>
                </a:solidFill>
              </a:rPr>
              <a:t>caros</a:t>
            </a:r>
            <a:r>
              <a:rPr lang="en-US" dirty="0"/>
              <a:t>, </a:t>
            </a:r>
            <a:r>
              <a:rPr lang="en-US" dirty="0">
                <a:solidFill>
                  <a:srgbClr val="800000"/>
                </a:solidFill>
              </a:rPr>
              <a:t>sofisticados</a:t>
            </a:r>
            <a:r>
              <a:rPr lang="en-US" dirty="0"/>
              <a:t> e mais </a:t>
            </a:r>
            <a:r>
              <a:rPr lang="en-US" dirty="0">
                <a:solidFill>
                  <a:srgbClr val="800000"/>
                </a:solidFill>
              </a:rPr>
              <a:t>complexos</a:t>
            </a:r>
            <a:r>
              <a:rPr lang="en-US" dirty="0"/>
              <a:t> são considerados de maior qualidade que produtos similares mais simples.</a:t>
            </a:r>
          </a:p>
        </p:txBody>
      </p:sp>
    </p:spTree>
    <p:extLst>
      <p:ext uri="{BB962C8B-B14F-4D97-AF65-F5344CB8AC3E}">
        <p14:creationId xmlns:p14="http://schemas.microsoft.com/office/powerpoint/2010/main" val="227690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ent Arrow 21"/>
          <p:cNvSpPr/>
          <p:nvPr/>
        </p:nvSpPr>
        <p:spPr>
          <a:xfrm rot="5400000">
            <a:off x="8115299" y="4433279"/>
            <a:ext cx="1371600" cy="1600198"/>
          </a:xfrm>
          <a:prstGeom prst="ben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Bent Arrow 14"/>
          <p:cNvSpPr/>
          <p:nvPr/>
        </p:nvSpPr>
        <p:spPr>
          <a:xfrm rot="5400000" flipV="1">
            <a:off x="5143500" y="4433278"/>
            <a:ext cx="1371600" cy="1600200"/>
          </a:xfrm>
          <a:prstGeom prst="ben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Requisitos de Software: Base da Qualidade </a:t>
            </a:r>
            <a:r>
              <a:rPr lang="en-US" sz="2000" dirty="0"/>
              <a:t>[2/2]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310C0-42C4-444C-9755-5B72E96D47A6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  <p:sp>
        <p:nvSpPr>
          <p:cNvPr id="16" name="Rounded Rectangle 15"/>
          <p:cNvSpPr/>
          <p:nvPr/>
        </p:nvSpPr>
        <p:spPr>
          <a:xfrm>
            <a:off x="6110806" y="1423378"/>
            <a:ext cx="2438400" cy="4191000"/>
          </a:xfrm>
          <a:prstGeom prst="roundRect">
            <a:avLst/>
          </a:prstGeom>
          <a:effectLst>
            <a:outerShdw blurRad="38100" dist="25400" dir="2700000" algn="tl" rotWithShape="0">
              <a:schemeClr val="tx1">
                <a:alpha val="60000"/>
              </a:scheme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Processo de Software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6437842" y="1956778"/>
            <a:ext cx="1730364" cy="3507472"/>
            <a:chOff x="498144" y="1635456"/>
            <a:chExt cx="2540000" cy="5148616"/>
          </a:xfrm>
        </p:grpSpPr>
        <p:sp>
          <p:nvSpPr>
            <p:cNvPr id="8" name="Elipse 7"/>
            <p:cNvSpPr/>
            <p:nvPr/>
          </p:nvSpPr>
          <p:spPr bwMode="auto">
            <a:xfrm>
              <a:off x="498144" y="1635456"/>
              <a:ext cx="2540000" cy="90646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 sz="1400" dirty="0">
                  <a:solidFill>
                    <a:srgbClr val="292934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Definição</a:t>
              </a:r>
            </a:p>
          </p:txBody>
        </p:sp>
        <p:sp>
          <p:nvSpPr>
            <p:cNvPr id="9" name="Seta para baixo 8"/>
            <p:cNvSpPr/>
            <p:nvPr/>
          </p:nvSpPr>
          <p:spPr bwMode="auto">
            <a:xfrm>
              <a:off x="1496682" y="2541919"/>
              <a:ext cx="542925" cy="544512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 sz="1400">
                <a:solidFill>
                  <a:srgbClr val="29293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Elipse 9"/>
            <p:cNvSpPr/>
            <p:nvPr/>
          </p:nvSpPr>
          <p:spPr bwMode="auto">
            <a:xfrm>
              <a:off x="498144" y="3080412"/>
              <a:ext cx="2540000" cy="9080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 sz="1400" dirty="0">
                  <a:solidFill>
                    <a:srgbClr val="292934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Construção</a:t>
              </a:r>
            </a:p>
          </p:txBody>
        </p:sp>
        <p:sp>
          <p:nvSpPr>
            <p:cNvPr id="11" name="Seta para baixo 10"/>
            <p:cNvSpPr/>
            <p:nvPr/>
          </p:nvSpPr>
          <p:spPr bwMode="auto">
            <a:xfrm>
              <a:off x="1496682" y="3988462"/>
              <a:ext cx="542925" cy="54451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 sz="1400">
                <a:solidFill>
                  <a:srgbClr val="29293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" name="Retângulo de cantos arredondados 11"/>
            <p:cNvSpPr/>
            <p:nvPr/>
          </p:nvSpPr>
          <p:spPr bwMode="auto">
            <a:xfrm>
              <a:off x="498144" y="4532975"/>
              <a:ext cx="2540000" cy="7953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 sz="1400" dirty="0">
                  <a:solidFill>
                    <a:srgbClr val="292934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Produto de Software</a:t>
              </a:r>
            </a:p>
          </p:txBody>
        </p:sp>
        <p:sp>
          <p:nvSpPr>
            <p:cNvPr id="13" name="Seta para baixo 12"/>
            <p:cNvSpPr/>
            <p:nvPr/>
          </p:nvSpPr>
          <p:spPr bwMode="auto">
            <a:xfrm>
              <a:off x="1496682" y="5337529"/>
              <a:ext cx="542925" cy="544512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 sz="1400">
                <a:solidFill>
                  <a:srgbClr val="29293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Elipse 13"/>
            <p:cNvSpPr/>
            <p:nvPr/>
          </p:nvSpPr>
          <p:spPr bwMode="auto">
            <a:xfrm>
              <a:off x="498144" y="5876022"/>
              <a:ext cx="2540000" cy="9080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 sz="1400">
                  <a:solidFill>
                    <a:srgbClr val="292934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Manutenção</a:t>
              </a:r>
              <a:endParaRPr lang="pt-BR" sz="1400" dirty="0">
                <a:solidFill>
                  <a:srgbClr val="29293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5" name="Picture 4" descr="_tem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893278"/>
            <a:ext cx="2057400" cy="44069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ight Arrow 5"/>
          <p:cNvSpPr/>
          <p:nvPr/>
        </p:nvSpPr>
        <p:spPr>
          <a:xfrm rot="19800000">
            <a:off x="3554891" y="2737584"/>
            <a:ext cx="2665533" cy="1066800"/>
          </a:xfrm>
          <a:prstGeom prst="rightArrow">
            <a:avLst/>
          </a:prstGeom>
          <a:solidFill>
            <a:srgbClr val="FF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Requisitos</a:t>
            </a:r>
          </a:p>
        </p:txBody>
      </p:sp>
      <p:sp>
        <p:nvSpPr>
          <p:cNvPr id="17" name="Right Arrow 16"/>
          <p:cNvSpPr/>
          <p:nvPr/>
        </p:nvSpPr>
        <p:spPr>
          <a:xfrm flipH="1">
            <a:off x="8670312" y="2413978"/>
            <a:ext cx="1769088" cy="1066800"/>
          </a:xfrm>
          <a:prstGeom prst="rightArrow">
            <a:avLst/>
          </a:prstGeom>
          <a:solidFill>
            <a:srgbClr val="CCFFCC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Padrões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11033" y="3810000"/>
            <a:ext cx="1382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/>
                <a:cs typeface="Arial"/>
              </a:rPr>
              <a:t>Requisitos</a:t>
            </a:r>
          </a:p>
          <a:p>
            <a:pPr algn="r"/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/>
                <a:cs typeface="Arial"/>
              </a:rPr>
              <a:t>atendidos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029200" y="5943600"/>
            <a:ext cx="4572000" cy="762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9293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Software com Qualidade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97232" y="3835042"/>
            <a:ext cx="1297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/>
                <a:cs typeface="Arial"/>
              </a:rPr>
              <a:t>Padrões</a:t>
            </a:r>
          </a:p>
          <a:p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/>
                <a:cs typeface="Arial"/>
              </a:rPr>
              <a:t>atendidos</a:t>
            </a:r>
          </a:p>
        </p:txBody>
      </p:sp>
    </p:spTree>
    <p:extLst>
      <p:ext uri="{BB962C8B-B14F-4D97-AF65-F5344CB8AC3E}">
        <p14:creationId xmlns:p14="http://schemas.microsoft.com/office/powerpoint/2010/main" val="272742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Qualidade de Software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Definição Genérica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Conjunto de </a:t>
            </a:r>
            <a:r>
              <a:rPr lang="en-US" dirty="0">
                <a:solidFill>
                  <a:srgbClr val="800000"/>
                </a:solidFill>
              </a:rPr>
              <a:t>atributos</a:t>
            </a:r>
            <a:r>
              <a:rPr lang="en-US" dirty="0"/>
              <a:t> de </a:t>
            </a:r>
            <a:r>
              <a:rPr lang="en-US" dirty="0">
                <a:solidFill>
                  <a:srgbClr val="800000"/>
                </a:solidFill>
              </a:rPr>
              <a:t>software</a:t>
            </a:r>
            <a:r>
              <a:rPr lang="en-US" dirty="0"/>
              <a:t> que devem ser satisfeitos de modo que o software atenda às </a:t>
            </a:r>
            <a:r>
              <a:rPr lang="en-US" dirty="0">
                <a:solidFill>
                  <a:srgbClr val="800000"/>
                </a:solidFill>
              </a:rPr>
              <a:t>necessidades</a:t>
            </a:r>
            <a:r>
              <a:rPr lang="en-US" dirty="0"/>
              <a:t> do </a:t>
            </a:r>
            <a:r>
              <a:rPr lang="en-US" dirty="0">
                <a:solidFill>
                  <a:srgbClr val="800000"/>
                </a:solidFill>
              </a:rPr>
              <a:t>usuário</a:t>
            </a:r>
            <a:r>
              <a:rPr lang="en-US" dirty="0"/>
              <a:t> (seja ele um usuário final, um desenvolvedor ou uma organização).</a:t>
            </a:r>
          </a:p>
        </p:txBody>
      </p:sp>
    </p:spTree>
    <p:extLst>
      <p:ext uri="{BB962C8B-B14F-4D97-AF65-F5344CB8AC3E}">
        <p14:creationId xmlns:p14="http://schemas.microsoft.com/office/powerpoint/2010/main" val="197696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Qualidade de Software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Determinação de Atributos Relevantes </a:t>
            </a:r>
            <a:r>
              <a:rPr lang="en-US" sz="2200" dirty="0">
                <a:solidFill>
                  <a:srgbClr val="000090"/>
                </a:solidFill>
              </a:rPr>
              <a:t>[1/3]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determinação dos </a:t>
            </a:r>
            <a:r>
              <a:rPr lang="en-US" dirty="0">
                <a:solidFill>
                  <a:srgbClr val="800000"/>
                </a:solidFill>
              </a:rPr>
              <a:t>atributos</a:t>
            </a:r>
            <a:r>
              <a:rPr lang="en-US" dirty="0"/>
              <a:t> relevantes para cada software varia em função:</a:t>
            </a:r>
          </a:p>
          <a:p>
            <a:pPr lvl="5"/>
            <a:endParaRPr lang="en-US" dirty="0"/>
          </a:p>
          <a:p>
            <a:pPr lvl="1"/>
            <a:r>
              <a:rPr lang="en-US" dirty="0"/>
              <a:t>do </a:t>
            </a:r>
            <a:r>
              <a:rPr lang="en-US" dirty="0">
                <a:solidFill>
                  <a:srgbClr val="800000"/>
                </a:solidFill>
              </a:rPr>
              <a:t>domínio</a:t>
            </a:r>
            <a:r>
              <a:rPr lang="en-US" dirty="0"/>
              <a:t> da aplicação</a:t>
            </a:r>
          </a:p>
          <a:p>
            <a:pPr lvl="5"/>
            <a:endParaRPr lang="en-US" dirty="0"/>
          </a:p>
          <a:p>
            <a:pPr lvl="1"/>
            <a:r>
              <a:rPr lang="en-US" dirty="0"/>
              <a:t>das </a:t>
            </a:r>
            <a:r>
              <a:rPr lang="en-US" dirty="0">
                <a:solidFill>
                  <a:srgbClr val="800000"/>
                </a:solidFill>
              </a:rPr>
              <a:t>tecnologias</a:t>
            </a:r>
            <a:r>
              <a:rPr lang="en-US" dirty="0"/>
              <a:t> utilizadas</a:t>
            </a:r>
          </a:p>
          <a:p>
            <a:pPr lvl="5"/>
            <a:endParaRPr lang="en-US" dirty="0"/>
          </a:p>
          <a:p>
            <a:pPr lvl="1"/>
            <a:r>
              <a:rPr lang="en-US" dirty="0"/>
              <a:t>das características específicas do </a:t>
            </a:r>
            <a:r>
              <a:rPr lang="en-US" dirty="0">
                <a:solidFill>
                  <a:srgbClr val="800000"/>
                </a:solidFill>
              </a:rPr>
              <a:t>projeto</a:t>
            </a:r>
          </a:p>
          <a:p>
            <a:pPr lvl="5"/>
            <a:endParaRPr lang="en-US" dirty="0"/>
          </a:p>
          <a:p>
            <a:pPr lvl="1"/>
            <a:r>
              <a:rPr lang="en-US" dirty="0"/>
              <a:t>das </a:t>
            </a:r>
            <a:r>
              <a:rPr lang="en-US" dirty="0">
                <a:solidFill>
                  <a:srgbClr val="800000"/>
                </a:solidFill>
              </a:rPr>
              <a:t>necessidades</a:t>
            </a:r>
            <a:r>
              <a:rPr lang="en-US" dirty="0"/>
              <a:t> do usuário e da organização</a:t>
            </a:r>
          </a:p>
        </p:txBody>
      </p:sp>
    </p:spTree>
    <p:extLst>
      <p:ext uri="{BB962C8B-B14F-4D97-AF65-F5344CB8AC3E}">
        <p14:creationId xmlns:p14="http://schemas.microsoft.com/office/powerpoint/2010/main" val="75407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Qualidade de Software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Determinação de Atributos Relevantes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[2/3]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349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Qualidade Aplicada ao Software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  <p:sp>
        <p:nvSpPr>
          <p:cNvPr id="57347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/>
              <a:t>A qualidade depende do tipo de aplicação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038600" y="4524375"/>
            <a:ext cx="4025900" cy="444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pt-BR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</a:rPr>
              <a:t>Comportar-se com precisão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133600" y="2225675"/>
            <a:ext cx="2743200" cy="711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92075" tIns="46038" rIns="92075" bIns="46038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pt-BR" b="1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Sistema de Missão Crítica</a:t>
            </a: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3048000" y="3124201"/>
            <a:ext cx="908050" cy="532527"/>
          </a:xfrm>
          <a:prstGeom prst="downArrow">
            <a:avLst>
              <a:gd name="adj1" fmla="val 50000"/>
              <a:gd name="adj2" fmla="val 50005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endParaRPr lang="pt-BR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038600" y="3968750"/>
            <a:ext cx="4025900" cy="444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pt-BR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/>
                <a:cs typeface="Arial"/>
              </a:rPr>
              <a:t>Fazer aquilo que eu quero</a:t>
            </a: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4044950" y="5041900"/>
            <a:ext cx="4025900" cy="444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pt-BR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/>
                <a:cs typeface="Arial"/>
              </a:rPr>
              <a:t>Ser fácil de usar</a:t>
            </a: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4044950" y="5575300"/>
            <a:ext cx="4025900" cy="444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pt-BR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</a:rPr>
              <a:t>Rodar bem no hardware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4044950" y="6108700"/>
            <a:ext cx="4025900" cy="444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pt-BR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</a:rPr>
              <a:t>Fácil de alterar</a:t>
            </a:r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4114800" y="3359150"/>
            <a:ext cx="3886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pt-BR" b="1" i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Qualidade Importante</a:t>
            </a:r>
          </a:p>
        </p:txBody>
      </p:sp>
      <p:sp>
        <p:nvSpPr>
          <p:cNvPr id="22" name="Rectangle 17"/>
          <p:cNvSpPr>
            <a:spLocks noChangeArrowheads="1"/>
          </p:cNvSpPr>
          <p:nvPr/>
        </p:nvSpPr>
        <p:spPr bwMode="auto">
          <a:xfrm>
            <a:off x="7391400" y="2209800"/>
            <a:ext cx="2819400" cy="7112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92075" tIns="46038" rIns="92075" bIns="46038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pt-BR" b="1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Software de Sistema em Tempo Real</a:t>
            </a:r>
          </a:p>
        </p:txBody>
      </p:sp>
      <p:sp>
        <p:nvSpPr>
          <p:cNvPr id="23" name="Rectangle 18"/>
          <p:cNvSpPr>
            <a:spLocks noChangeArrowheads="1"/>
          </p:cNvSpPr>
          <p:nvPr/>
        </p:nvSpPr>
        <p:spPr bwMode="auto">
          <a:xfrm>
            <a:off x="5105400" y="2895601"/>
            <a:ext cx="205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pt-BR" sz="2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</a:rPr>
              <a:t>Exemplo</a:t>
            </a:r>
          </a:p>
        </p:txBody>
      </p:sp>
      <p:sp>
        <p:nvSpPr>
          <p:cNvPr id="24" name="AutoShape 19"/>
          <p:cNvSpPr>
            <a:spLocks noChangeArrowheads="1"/>
          </p:cNvSpPr>
          <p:nvPr/>
        </p:nvSpPr>
        <p:spPr bwMode="auto">
          <a:xfrm>
            <a:off x="8382000" y="3200401"/>
            <a:ext cx="908050" cy="532527"/>
          </a:xfrm>
          <a:prstGeom prst="downArrow">
            <a:avLst>
              <a:gd name="adj1" fmla="val 50000"/>
              <a:gd name="adj2" fmla="val 50005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endParaRPr lang="pt-BR"/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3359150" y="4044950"/>
            <a:ext cx="292100" cy="2921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3374682" y="5690729"/>
            <a:ext cx="292100" cy="292100"/>
          </a:xfrm>
          <a:prstGeom prst="ellipse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3374682" y="5126544"/>
            <a:ext cx="292100" cy="2921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3374682" y="4592079"/>
            <a:ext cx="292100" cy="2921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3374682" y="6198164"/>
            <a:ext cx="292100" cy="2921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44" name="Oval 39"/>
          <p:cNvSpPr>
            <a:spLocks noChangeArrowheads="1"/>
          </p:cNvSpPr>
          <p:nvPr/>
        </p:nvSpPr>
        <p:spPr bwMode="auto">
          <a:xfrm>
            <a:off x="8686800" y="4044950"/>
            <a:ext cx="292100" cy="2921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45" name="Oval 40"/>
          <p:cNvSpPr>
            <a:spLocks noChangeArrowheads="1"/>
          </p:cNvSpPr>
          <p:nvPr/>
        </p:nvSpPr>
        <p:spPr bwMode="auto">
          <a:xfrm>
            <a:off x="8686800" y="5664200"/>
            <a:ext cx="292100" cy="2921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46" name="Oval 41"/>
          <p:cNvSpPr>
            <a:spLocks noChangeArrowheads="1"/>
          </p:cNvSpPr>
          <p:nvPr/>
        </p:nvSpPr>
        <p:spPr bwMode="auto">
          <a:xfrm>
            <a:off x="8686800" y="5118100"/>
            <a:ext cx="292100" cy="2921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47" name="Oval 42"/>
          <p:cNvSpPr>
            <a:spLocks noChangeArrowheads="1"/>
          </p:cNvSpPr>
          <p:nvPr/>
        </p:nvSpPr>
        <p:spPr bwMode="auto">
          <a:xfrm>
            <a:off x="8686800" y="4597400"/>
            <a:ext cx="292100" cy="292100"/>
          </a:xfrm>
          <a:prstGeom prst="ellipse">
            <a:avLst/>
          </a:prstGeom>
          <a:solidFill>
            <a:srgbClr val="008000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48" name="Oval 43"/>
          <p:cNvSpPr>
            <a:spLocks noChangeArrowheads="1"/>
          </p:cNvSpPr>
          <p:nvPr/>
        </p:nvSpPr>
        <p:spPr bwMode="auto">
          <a:xfrm>
            <a:off x="8686800" y="6210300"/>
            <a:ext cx="292100" cy="2921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85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Qualidade de Software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Determinação de Atributos Relevantes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[3/3]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349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Qualidade Aplicada ao Software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  <p:sp>
        <p:nvSpPr>
          <p:cNvPr id="57347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/>
              <a:t>A qualidade depende do tipo de aplicação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038600" y="4524375"/>
            <a:ext cx="4025900" cy="444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pt-BR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</a:rPr>
              <a:t>Comportar-se com precisão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133600" y="2225675"/>
            <a:ext cx="2743200" cy="708528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92075" tIns="46038" rIns="92075" bIns="46038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pt-BR" b="1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Software para Folha de Pagamento</a:t>
            </a: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3048000" y="3124201"/>
            <a:ext cx="908050" cy="532527"/>
          </a:xfrm>
          <a:prstGeom prst="downArrow">
            <a:avLst>
              <a:gd name="adj1" fmla="val 50000"/>
              <a:gd name="adj2" fmla="val 50005"/>
            </a:avLst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endParaRPr lang="pt-BR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038600" y="3968750"/>
            <a:ext cx="4025900" cy="444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pt-BR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/>
                <a:cs typeface="Arial"/>
              </a:rPr>
              <a:t>Fazer aquilo que eu quero</a:t>
            </a: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4044950" y="5041900"/>
            <a:ext cx="4025900" cy="444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pt-BR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"/>
                <a:cs typeface="Arial"/>
              </a:rPr>
              <a:t>Ser fácil de usar</a:t>
            </a: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4044950" y="5575300"/>
            <a:ext cx="4025900" cy="444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pt-BR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</a:rPr>
              <a:t>Rodar bem no hardware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4044950" y="6108700"/>
            <a:ext cx="4025900" cy="444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pt-BR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</a:rPr>
              <a:t>Fácil de alterar</a:t>
            </a:r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4114800" y="3359150"/>
            <a:ext cx="3886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pt-BR" b="1" i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Qualidade Importante</a:t>
            </a:r>
          </a:p>
        </p:txBody>
      </p:sp>
      <p:sp>
        <p:nvSpPr>
          <p:cNvPr id="22" name="Rectangle 17"/>
          <p:cNvSpPr>
            <a:spLocks noChangeArrowheads="1"/>
          </p:cNvSpPr>
          <p:nvPr/>
        </p:nvSpPr>
        <p:spPr bwMode="auto">
          <a:xfrm>
            <a:off x="7391400" y="2209800"/>
            <a:ext cx="2819400" cy="70852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92075" tIns="46038" rIns="92075" bIns="46038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pt-BR" b="1" dirty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Software Interativo com o Usuário</a:t>
            </a:r>
          </a:p>
        </p:txBody>
      </p:sp>
      <p:sp>
        <p:nvSpPr>
          <p:cNvPr id="23" name="Rectangle 18"/>
          <p:cNvSpPr>
            <a:spLocks noChangeArrowheads="1"/>
          </p:cNvSpPr>
          <p:nvPr/>
        </p:nvSpPr>
        <p:spPr bwMode="auto">
          <a:xfrm>
            <a:off x="5105400" y="2895601"/>
            <a:ext cx="205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pt-BR" sz="2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</a:rPr>
              <a:t>Exemplo</a:t>
            </a:r>
          </a:p>
        </p:txBody>
      </p:sp>
      <p:sp>
        <p:nvSpPr>
          <p:cNvPr id="24" name="AutoShape 19"/>
          <p:cNvSpPr>
            <a:spLocks noChangeArrowheads="1"/>
          </p:cNvSpPr>
          <p:nvPr/>
        </p:nvSpPr>
        <p:spPr bwMode="auto">
          <a:xfrm>
            <a:off x="8382000" y="3200401"/>
            <a:ext cx="908050" cy="532527"/>
          </a:xfrm>
          <a:prstGeom prst="downArrow">
            <a:avLst>
              <a:gd name="adj1" fmla="val 50000"/>
              <a:gd name="adj2" fmla="val 50005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92075" tIns="46038" rIns="92075" bIns="46038">
            <a:spAutoFit/>
          </a:bodyPr>
          <a:lstStyle/>
          <a:p>
            <a:pPr>
              <a:defRPr/>
            </a:pPr>
            <a:endParaRPr lang="pt-BR"/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3352800" y="3978275"/>
            <a:ext cx="292100" cy="2921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27" name="Oval 22"/>
          <p:cNvSpPr>
            <a:spLocks noChangeArrowheads="1"/>
          </p:cNvSpPr>
          <p:nvPr/>
        </p:nvSpPr>
        <p:spPr bwMode="auto">
          <a:xfrm>
            <a:off x="3352800" y="4511675"/>
            <a:ext cx="292100" cy="2921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28" name="Oval 23"/>
          <p:cNvSpPr>
            <a:spLocks noChangeArrowheads="1"/>
          </p:cNvSpPr>
          <p:nvPr/>
        </p:nvSpPr>
        <p:spPr bwMode="auto">
          <a:xfrm>
            <a:off x="3352800" y="5045075"/>
            <a:ext cx="292100" cy="2921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29" name="Oval 24"/>
          <p:cNvSpPr>
            <a:spLocks noChangeArrowheads="1"/>
          </p:cNvSpPr>
          <p:nvPr/>
        </p:nvSpPr>
        <p:spPr bwMode="auto">
          <a:xfrm>
            <a:off x="3352800" y="5578475"/>
            <a:ext cx="292100" cy="2921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30" name="Oval 25"/>
          <p:cNvSpPr>
            <a:spLocks noChangeArrowheads="1"/>
          </p:cNvSpPr>
          <p:nvPr/>
        </p:nvSpPr>
        <p:spPr bwMode="auto">
          <a:xfrm>
            <a:off x="3352800" y="6111875"/>
            <a:ext cx="292100" cy="292100"/>
          </a:xfrm>
          <a:prstGeom prst="ellipse">
            <a:avLst/>
          </a:prstGeom>
          <a:solidFill>
            <a:srgbClr val="8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57376" name="Oval 27"/>
          <p:cNvSpPr>
            <a:spLocks noChangeArrowheads="1"/>
          </p:cNvSpPr>
          <p:nvPr/>
        </p:nvSpPr>
        <p:spPr bwMode="auto">
          <a:xfrm>
            <a:off x="3352800" y="3978275"/>
            <a:ext cx="292100" cy="292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7378" name="Oval 29"/>
          <p:cNvSpPr>
            <a:spLocks noChangeArrowheads="1"/>
          </p:cNvSpPr>
          <p:nvPr/>
        </p:nvSpPr>
        <p:spPr bwMode="auto">
          <a:xfrm>
            <a:off x="3352800" y="5045075"/>
            <a:ext cx="292100" cy="292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7379" name="Oval 30"/>
          <p:cNvSpPr>
            <a:spLocks noChangeArrowheads="1"/>
          </p:cNvSpPr>
          <p:nvPr/>
        </p:nvSpPr>
        <p:spPr bwMode="auto">
          <a:xfrm>
            <a:off x="3352800" y="5578475"/>
            <a:ext cx="292100" cy="292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7380" name="Oval 31"/>
          <p:cNvSpPr>
            <a:spLocks noChangeArrowheads="1"/>
          </p:cNvSpPr>
          <p:nvPr/>
        </p:nvSpPr>
        <p:spPr bwMode="auto">
          <a:xfrm>
            <a:off x="3352800" y="6111875"/>
            <a:ext cx="292100" cy="2921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4" name="Oval 39"/>
          <p:cNvSpPr>
            <a:spLocks noChangeArrowheads="1"/>
          </p:cNvSpPr>
          <p:nvPr/>
        </p:nvSpPr>
        <p:spPr bwMode="auto">
          <a:xfrm>
            <a:off x="8686800" y="3978275"/>
            <a:ext cx="292100" cy="2921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45" name="Oval 40"/>
          <p:cNvSpPr>
            <a:spLocks noChangeArrowheads="1"/>
          </p:cNvSpPr>
          <p:nvPr/>
        </p:nvSpPr>
        <p:spPr bwMode="auto">
          <a:xfrm>
            <a:off x="8686800" y="4511675"/>
            <a:ext cx="292100" cy="2921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46" name="Oval 41"/>
          <p:cNvSpPr>
            <a:spLocks noChangeArrowheads="1"/>
          </p:cNvSpPr>
          <p:nvPr/>
        </p:nvSpPr>
        <p:spPr bwMode="auto">
          <a:xfrm>
            <a:off x="8696926" y="5130800"/>
            <a:ext cx="292100" cy="292100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47" name="Oval 42"/>
          <p:cNvSpPr>
            <a:spLocks noChangeArrowheads="1"/>
          </p:cNvSpPr>
          <p:nvPr/>
        </p:nvSpPr>
        <p:spPr bwMode="auto">
          <a:xfrm>
            <a:off x="8686800" y="5664200"/>
            <a:ext cx="292100" cy="2921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48" name="Oval 43"/>
          <p:cNvSpPr>
            <a:spLocks noChangeArrowheads="1"/>
          </p:cNvSpPr>
          <p:nvPr/>
        </p:nvSpPr>
        <p:spPr bwMode="auto">
          <a:xfrm>
            <a:off x="8677532" y="6203006"/>
            <a:ext cx="292100" cy="2921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930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Qualidade de Software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Incorporação da </a:t>
            </a:r>
            <a:r>
              <a:rPr lang="en-US" sz="3100" dirty="0" err="1">
                <a:solidFill>
                  <a:srgbClr val="000090"/>
                </a:solidFill>
              </a:rPr>
              <a:t>Qualidade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440466" y="3974779"/>
            <a:ext cx="6304212" cy="2606643"/>
          </a:xfrm>
        </p:spPr>
        <p:txBody>
          <a:bodyPr/>
          <a:lstStyle/>
          <a:p>
            <a:pPr algn="just"/>
            <a:r>
              <a:rPr lang="en-US" dirty="0"/>
              <a:t>A </a:t>
            </a:r>
            <a:r>
              <a:rPr lang="en-US" dirty="0" err="1"/>
              <a:t>qualidade</a:t>
            </a:r>
            <a:r>
              <a:rPr lang="en-US" dirty="0"/>
              <a:t> </a:t>
            </a:r>
            <a:r>
              <a:rPr lang="en-US" dirty="0" err="1">
                <a:solidFill>
                  <a:srgbClr val="800000"/>
                </a:solidFill>
              </a:rPr>
              <a:t>não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>
                <a:solidFill>
                  <a:srgbClr val="800000"/>
                </a:solidFill>
              </a:rPr>
              <a:t>incorporada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produto</a:t>
            </a:r>
            <a:r>
              <a:rPr lang="en-US" dirty="0"/>
              <a:t> </a:t>
            </a:r>
            <a:r>
              <a:rPr lang="en-US" dirty="0" err="1"/>
              <a:t>depois</a:t>
            </a:r>
            <a:r>
              <a:rPr lang="en-US" dirty="0"/>
              <a:t> de </a:t>
            </a:r>
            <a:r>
              <a:rPr lang="en-US" dirty="0">
                <a:solidFill>
                  <a:srgbClr val="800000"/>
                </a:solidFill>
              </a:rPr>
              <a:t>pronto.</a:t>
            </a:r>
          </a:p>
          <a:p>
            <a:pPr lvl="5" algn="just"/>
            <a:endParaRPr lang="en-US" dirty="0"/>
          </a:p>
          <a:p>
            <a:pPr lvl="1" algn="just"/>
            <a:r>
              <a:rPr lang="en-US" dirty="0"/>
              <a:t>Para </a:t>
            </a:r>
            <a:r>
              <a:rPr lang="en-US" dirty="0" err="1"/>
              <a:t>obter</a:t>
            </a:r>
            <a:r>
              <a:rPr lang="en-US" dirty="0"/>
              <a:t> um </a:t>
            </a:r>
            <a:r>
              <a:rPr lang="en-US" dirty="0" err="1"/>
              <a:t>produto</a:t>
            </a:r>
            <a:r>
              <a:rPr lang="en-US" dirty="0"/>
              <a:t> de software com </a:t>
            </a:r>
            <a:r>
              <a:rPr lang="en-US" dirty="0" err="1"/>
              <a:t>qualidade</a:t>
            </a:r>
            <a:r>
              <a:rPr lang="en-US" dirty="0"/>
              <a:t>, a </a:t>
            </a:r>
            <a:r>
              <a:rPr lang="en-US" dirty="0" err="1"/>
              <a:t>qualidade</a:t>
            </a:r>
            <a:r>
              <a:rPr lang="en-US" dirty="0"/>
              <a:t> deve ser um </a:t>
            </a:r>
            <a:r>
              <a:rPr lang="en-US" dirty="0">
                <a:solidFill>
                  <a:srgbClr val="800000"/>
                </a:solidFill>
              </a:rPr>
              <a:t>objetivo</a:t>
            </a:r>
            <a:r>
              <a:rPr lang="en-US" dirty="0"/>
              <a:t> </a:t>
            </a:r>
            <a:r>
              <a:rPr lang="en-US" dirty="0">
                <a:solidFill>
                  <a:srgbClr val="800000"/>
                </a:solidFill>
              </a:rPr>
              <a:t>constante</a:t>
            </a:r>
            <a:r>
              <a:rPr lang="en-US" dirty="0"/>
              <a:t> do processo de </a:t>
            </a:r>
            <a:r>
              <a:rPr lang="en-US" dirty="0" err="1"/>
              <a:t>desenvolvimento</a:t>
            </a:r>
            <a:r>
              <a:rPr lang="en-US" dirty="0"/>
              <a:t> do software.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D7F0DC1-55A5-4BFE-9864-6C35F0EFCE1D}"/>
              </a:ext>
            </a:extLst>
          </p:cNvPr>
          <p:cNvGrpSpPr/>
          <p:nvPr/>
        </p:nvGrpSpPr>
        <p:grpSpPr>
          <a:xfrm>
            <a:off x="3103739" y="1780822"/>
            <a:ext cx="1981200" cy="4800600"/>
            <a:chOff x="1905000" y="1752601"/>
            <a:chExt cx="1981200" cy="4800600"/>
          </a:xfrm>
        </p:grpSpPr>
        <p:sp>
          <p:nvSpPr>
            <p:cNvPr id="8" name="Elipse 7"/>
            <p:cNvSpPr/>
            <p:nvPr/>
          </p:nvSpPr>
          <p:spPr bwMode="auto">
            <a:xfrm>
              <a:off x="1905000" y="1752601"/>
              <a:ext cx="1981200" cy="84519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 sz="1600" dirty="0">
                  <a:solidFill>
                    <a:srgbClr val="292934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Definição</a:t>
              </a:r>
            </a:p>
          </p:txBody>
        </p:sp>
        <p:sp>
          <p:nvSpPr>
            <p:cNvPr id="9" name="Seta para baixo 8"/>
            <p:cNvSpPr/>
            <p:nvPr/>
          </p:nvSpPr>
          <p:spPr bwMode="auto">
            <a:xfrm>
              <a:off x="2683860" y="2597791"/>
              <a:ext cx="423482" cy="50770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 sz="1600">
                <a:solidFill>
                  <a:srgbClr val="29293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Elipse 9"/>
            <p:cNvSpPr/>
            <p:nvPr/>
          </p:nvSpPr>
          <p:spPr bwMode="auto">
            <a:xfrm>
              <a:off x="1905000" y="3099887"/>
              <a:ext cx="1981200" cy="84667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 sz="1600" dirty="0">
                  <a:solidFill>
                    <a:srgbClr val="292934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Construção</a:t>
              </a:r>
            </a:p>
          </p:txBody>
        </p:sp>
        <p:sp>
          <p:nvSpPr>
            <p:cNvPr id="11" name="Seta para baixo 10"/>
            <p:cNvSpPr/>
            <p:nvPr/>
          </p:nvSpPr>
          <p:spPr bwMode="auto">
            <a:xfrm>
              <a:off x="2683860" y="3946558"/>
              <a:ext cx="423482" cy="507707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 sz="1600">
                <a:solidFill>
                  <a:srgbClr val="29293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" name="Retângulo de cantos arredondados 11"/>
            <p:cNvSpPr/>
            <p:nvPr/>
          </p:nvSpPr>
          <p:spPr bwMode="auto">
            <a:xfrm>
              <a:off x="1905000" y="4454265"/>
              <a:ext cx="1981200" cy="741577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 sz="1600" dirty="0">
                  <a:solidFill>
                    <a:srgbClr val="292934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Produto de Software</a:t>
              </a:r>
            </a:p>
          </p:txBody>
        </p:sp>
        <p:sp>
          <p:nvSpPr>
            <p:cNvPr id="13" name="Seta para baixo 12"/>
            <p:cNvSpPr/>
            <p:nvPr/>
          </p:nvSpPr>
          <p:spPr bwMode="auto">
            <a:xfrm>
              <a:off x="2683860" y="5204435"/>
              <a:ext cx="423482" cy="50770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 sz="1600">
                <a:solidFill>
                  <a:srgbClr val="29293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Elipse 13"/>
            <p:cNvSpPr/>
            <p:nvPr/>
          </p:nvSpPr>
          <p:spPr bwMode="auto">
            <a:xfrm>
              <a:off x="1905000" y="5706530"/>
              <a:ext cx="1981200" cy="84667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pt-BR" sz="1600">
                  <a:solidFill>
                    <a:srgbClr val="292934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Manutenção</a:t>
              </a:r>
              <a:endParaRPr lang="pt-BR" sz="1600" dirty="0">
                <a:solidFill>
                  <a:srgbClr val="29293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20" name="Rounded Rectangular Callout 19"/>
          <p:cNvSpPr/>
          <p:nvPr/>
        </p:nvSpPr>
        <p:spPr>
          <a:xfrm>
            <a:off x="280179" y="2463800"/>
            <a:ext cx="2468033" cy="965200"/>
          </a:xfrm>
          <a:prstGeom prst="wedgeRoundRectCallout">
            <a:avLst>
              <a:gd name="adj1" fmla="val 59692"/>
              <a:gd name="adj2" fmla="val 193008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80000"/>
                </a:schemeClr>
              </a:gs>
              <a:gs pos="45000">
                <a:schemeClr val="accent6">
                  <a:tint val="48000"/>
                  <a:satMod val="150000"/>
                  <a:alpha val="80000"/>
                </a:schemeClr>
              </a:gs>
              <a:gs pos="100000">
                <a:schemeClr val="accent6">
                  <a:tint val="28000"/>
                  <a:satMod val="160000"/>
                  <a:alpha val="8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Todas as fases afetam a qualidade do produto final.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9A1163B9-54A8-4AF9-B5FC-BD663F22F3B7}"/>
              </a:ext>
            </a:extLst>
          </p:cNvPr>
          <p:cNvSpPr txBox="1">
            <a:spLocks/>
          </p:cNvSpPr>
          <p:nvPr/>
        </p:nvSpPr>
        <p:spPr bwMode="auto">
          <a:xfrm>
            <a:off x="5715000" y="914400"/>
            <a:ext cx="5711326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73025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004888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187450" indent="-136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Dos </a:t>
            </a:r>
            <a:r>
              <a:rPr lang="en-US" dirty="0" err="1"/>
              <a:t>requisitos</a:t>
            </a:r>
            <a:r>
              <a:rPr lang="en-US" dirty="0"/>
              <a:t> do </a:t>
            </a:r>
            <a:r>
              <a:rPr lang="en-US" dirty="0" err="1"/>
              <a:t>usuário</a:t>
            </a:r>
            <a:r>
              <a:rPr lang="en-US" dirty="0"/>
              <a:t> à </a:t>
            </a:r>
            <a:r>
              <a:rPr lang="en-US" dirty="0" err="1"/>
              <a:t>entrega</a:t>
            </a:r>
            <a:r>
              <a:rPr lang="en-US" dirty="0"/>
              <a:t> do </a:t>
            </a:r>
            <a:r>
              <a:rPr lang="en-US" dirty="0" err="1"/>
              <a:t>produto</a:t>
            </a:r>
            <a:r>
              <a:rPr lang="en-US" dirty="0"/>
              <a:t> final, </a:t>
            </a:r>
            <a:r>
              <a:rPr lang="en-US" dirty="0" err="1"/>
              <a:t>existe</a:t>
            </a:r>
            <a:r>
              <a:rPr lang="en-US" dirty="0"/>
              <a:t> um </a:t>
            </a:r>
            <a:r>
              <a:rPr lang="en-US" dirty="0" err="1">
                <a:solidFill>
                  <a:srgbClr val="800000"/>
                </a:solidFill>
              </a:rPr>
              <a:t>processo</a:t>
            </a:r>
            <a:r>
              <a:rPr lang="en-US" dirty="0">
                <a:solidFill>
                  <a:srgbClr val="800000"/>
                </a:solidFill>
              </a:rPr>
              <a:t> de </a:t>
            </a:r>
            <a:r>
              <a:rPr lang="en-US" dirty="0" err="1">
                <a:solidFill>
                  <a:srgbClr val="800000"/>
                </a:solidFill>
              </a:rPr>
              <a:t>desenvolvimento</a:t>
            </a:r>
            <a:r>
              <a:rPr lang="en-US" dirty="0"/>
              <a:t> que é </a:t>
            </a:r>
            <a:r>
              <a:rPr lang="en-US" dirty="0" err="1"/>
              <a:t>complexo</a:t>
            </a:r>
            <a:r>
              <a:rPr lang="en-US" dirty="0"/>
              <a:t> e, </a:t>
            </a:r>
            <a:r>
              <a:rPr lang="en-US" dirty="0" err="1"/>
              <a:t>frequentemente</a:t>
            </a:r>
            <a:r>
              <a:rPr lang="en-US" dirty="0"/>
              <a:t>, </a:t>
            </a:r>
            <a:r>
              <a:rPr lang="en-US" dirty="0" err="1"/>
              <a:t>envolve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série</a:t>
            </a:r>
            <a:r>
              <a:rPr lang="en-US" dirty="0"/>
              <a:t> de </a:t>
            </a:r>
            <a:r>
              <a:rPr lang="en-US" dirty="0" err="1">
                <a:solidFill>
                  <a:srgbClr val="800000"/>
                </a:solidFill>
              </a:rPr>
              <a:t>estágios</a:t>
            </a:r>
            <a:r>
              <a:rPr lang="en-US" dirty="0"/>
              <a:t> que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>
                <a:solidFill>
                  <a:srgbClr val="800000"/>
                </a:solidFill>
              </a:rPr>
              <a:t>comprometer</a:t>
            </a:r>
            <a:r>
              <a:rPr lang="en-US" dirty="0"/>
              <a:t> a </a:t>
            </a:r>
            <a:r>
              <a:rPr lang="en-US" dirty="0" err="1"/>
              <a:t>qualidade</a:t>
            </a:r>
            <a:r>
              <a:rPr lang="en-US" dirty="0"/>
              <a:t> do </a:t>
            </a:r>
            <a:r>
              <a:rPr lang="en-US" dirty="0" err="1"/>
              <a:t>produto</a:t>
            </a:r>
            <a:r>
              <a:rPr lang="en-US" dirty="0"/>
              <a:t> final.</a:t>
            </a:r>
          </a:p>
        </p:txBody>
      </p:sp>
    </p:spTree>
    <p:extLst>
      <p:ext uri="{BB962C8B-B14F-4D97-AF65-F5344CB8AC3E}">
        <p14:creationId xmlns:p14="http://schemas.microsoft.com/office/powerpoint/2010/main" val="259692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Processo</a:t>
            </a:r>
            <a:r>
              <a:rPr lang="en-US" dirty="0"/>
              <a:t> de </a:t>
            </a:r>
            <a:r>
              <a:rPr lang="en-US" dirty="0" err="1"/>
              <a:t>Desenvolvimento</a:t>
            </a:r>
            <a:br>
              <a:rPr lang="en-US" dirty="0"/>
            </a:br>
            <a:r>
              <a:rPr lang="en-US" sz="3100" dirty="0" err="1">
                <a:solidFill>
                  <a:srgbClr val="000090"/>
                </a:solidFill>
              </a:rPr>
              <a:t>Considerações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 dirty="0"/>
              <a:t>A </a:t>
            </a:r>
            <a:r>
              <a:rPr lang="pt-BR" dirty="0">
                <a:solidFill>
                  <a:srgbClr val="800000"/>
                </a:solidFill>
              </a:rPr>
              <a:t>qualidade do produto</a:t>
            </a:r>
            <a:r>
              <a:rPr lang="pt-BR" dirty="0"/>
              <a:t> de software é o objetivo do </a:t>
            </a:r>
            <a:r>
              <a:rPr lang="pt-BR" dirty="0">
                <a:solidFill>
                  <a:srgbClr val="800000"/>
                </a:solidFill>
              </a:rPr>
              <a:t>processo de desenvolvimento</a:t>
            </a:r>
            <a:r>
              <a:rPr lang="pt-BR" dirty="0"/>
              <a:t>.  </a:t>
            </a:r>
          </a:p>
          <a:p>
            <a:pPr lvl="3"/>
            <a:endParaRPr lang="pt-BR" dirty="0"/>
          </a:p>
          <a:p>
            <a:r>
              <a:rPr lang="pt-BR" dirty="0"/>
              <a:t>Um </a:t>
            </a:r>
            <a:r>
              <a:rPr lang="pt-BR" dirty="0">
                <a:solidFill>
                  <a:srgbClr val="800000"/>
                </a:solidFill>
              </a:rPr>
              <a:t>processo bem estabelecido</a:t>
            </a:r>
            <a:r>
              <a:rPr lang="pt-BR" dirty="0"/>
              <a:t>, </a:t>
            </a:r>
            <a:r>
              <a:rPr lang="pt-BR" dirty="0">
                <a:solidFill>
                  <a:srgbClr val="800000"/>
                </a:solidFill>
              </a:rPr>
              <a:t>compreendido</a:t>
            </a:r>
            <a:r>
              <a:rPr lang="pt-BR" dirty="0"/>
              <a:t> e </a:t>
            </a:r>
            <a:r>
              <a:rPr lang="pt-BR" dirty="0">
                <a:solidFill>
                  <a:srgbClr val="800000"/>
                </a:solidFill>
              </a:rPr>
              <a:t>controlado</a:t>
            </a:r>
            <a:r>
              <a:rPr lang="pt-BR" dirty="0"/>
              <a:t> pode ajudar a obter qualidade no produto, desde que sejam </a:t>
            </a:r>
            <a:r>
              <a:rPr lang="pt-BR" dirty="0">
                <a:solidFill>
                  <a:srgbClr val="800000"/>
                </a:solidFill>
              </a:rPr>
              <a:t>definidos claramente</a:t>
            </a:r>
            <a:r>
              <a:rPr lang="pt-BR" dirty="0"/>
              <a:t> os </a:t>
            </a:r>
            <a:r>
              <a:rPr lang="pt-BR" dirty="0">
                <a:solidFill>
                  <a:srgbClr val="800000"/>
                </a:solidFill>
              </a:rPr>
              <a:t>requisitos de qualidade desse produto</a:t>
            </a:r>
            <a:r>
              <a:rPr lang="pt-BR" dirty="0"/>
              <a:t>. </a:t>
            </a:r>
            <a:endParaRPr lang="en-US" dirty="0"/>
          </a:p>
        </p:txBody>
      </p:sp>
      <p:sp>
        <p:nvSpPr>
          <p:cNvPr id="6" name="Rounded Rectangle 23"/>
          <p:cNvSpPr/>
          <p:nvPr/>
        </p:nvSpPr>
        <p:spPr>
          <a:xfrm>
            <a:off x="3733800" y="4724400"/>
            <a:ext cx="1981200" cy="1143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Processo com qualidade</a:t>
            </a:r>
          </a:p>
        </p:txBody>
      </p:sp>
      <p:sp>
        <p:nvSpPr>
          <p:cNvPr id="7" name="Chevron 24"/>
          <p:cNvSpPr/>
          <p:nvPr/>
        </p:nvSpPr>
        <p:spPr>
          <a:xfrm>
            <a:off x="5867400" y="5105400"/>
            <a:ext cx="685800" cy="381000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ounded Rectangle 25"/>
          <p:cNvSpPr/>
          <p:nvPr/>
        </p:nvSpPr>
        <p:spPr>
          <a:xfrm>
            <a:off x="6705600" y="4724400"/>
            <a:ext cx="1981200" cy="1143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Produto com qualidade</a:t>
            </a:r>
          </a:p>
        </p:txBody>
      </p:sp>
    </p:spTree>
    <p:extLst>
      <p:ext uri="{BB962C8B-B14F-4D97-AF65-F5344CB8AC3E}">
        <p14:creationId xmlns:p14="http://schemas.microsoft.com/office/powerpoint/2010/main" val="148135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7543800" y="990600"/>
            <a:ext cx="2590800" cy="5562600"/>
          </a:xfrm>
          <a:prstGeom prst="roundRect">
            <a:avLst/>
          </a:prstGeom>
          <a:effectLst>
            <a:outerShdw blurRad="38100" dist="25400" dir="2700000" algn="tl" rotWithShape="0">
              <a:schemeClr val="tx1">
                <a:alpha val="60000"/>
              </a:scheme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Processo de Software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Qualidade de Software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Áreas de Estudo da Qualidade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 Aplicada ao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310C0-42C4-444C-9755-5B72E96D47A6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  <p:sp>
        <p:nvSpPr>
          <p:cNvPr id="8" name="Elipse 7"/>
          <p:cNvSpPr/>
          <p:nvPr/>
        </p:nvSpPr>
        <p:spPr bwMode="auto">
          <a:xfrm>
            <a:off x="7848600" y="1600201"/>
            <a:ext cx="1981200" cy="84519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sz="1600" dirty="0">
                <a:solidFill>
                  <a:srgbClr val="29293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Definição</a:t>
            </a:r>
          </a:p>
        </p:txBody>
      </p:sp>
      <p:sp>
        <p:nvSpPr>
          <p:cNvPr id="9" name="Seta para baixo 8"/>
          <p:cNvSpPr/>
          <p:nvPr/>
        </p:nvSpPr>
        <p:spPr bwMode="auto">
          <a:xfrm>
            <a:off x="8627460" y="2445391"/>
            <a:ext cx="423482" cy="507706"/>
          </a:xfrm>
          <a:prstGeom prst="downArrow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pt-BR" sz="1600">
              <a:solidFill>
                <a:srgbClr val="292934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Elipse 9"/>
          <p:cNvSpPr/>
          <p:nvPr/>
        </p:nvSpPr>
        <p:spPr bwMode="auto">
          <a:xfrm>
            <a:off x="7848600" y="2947487"/>
            <a:ext cx="1981200" cy="84667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sz="1600" dirty="0">
                <a:solidFill>
                  <a:srgbClr val="29293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Construção</a:t>
            </a:r>
          </a:p>
        </p:txBody>
      </p:sp>
      <p:sp>
        <p:nvSpPr>
          <p:cNvPr id="11" name="Seta para baixo 10"/>
          <p:cNvSpPr/>
          <p:nvPr/>
        </p:nvSpPr>
        <p:spPr bwMode="auto">
          <a:xfrm>
            <a:off x="8627460" y="3794158"/>
            <a:ext cx="423482" cy="507707"/>
          </a:xfrm>
          <a:prstGeom prst="downArrow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pt-BR" sz="1600">
              <a:solidFill>
                <a:srgbClr val="292934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etângulo de cantos arredondados 11"/>
          <p:cNvSpPr/>
          <p:nvPr/>
        </p:nvSpPr>
        <p:spPr bwMode="auto">
          <a:xfrm>
            <a:off x="7848600" y="4301865"/>
            <a:ext cx="1981200" cy="741577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sz="1600" dirty="0">
                <a:solidFill>
                  <a:srgbClr val="29293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Produto de Software</a:t>
            </a:r>
          </a:p>
        </p:txBody>
      </p:sp>
      <p:sp>
        <p:nvSpPr>
          <p:cNvPr id="13" name="Seta para baixo 12"/>
          <p:cNvSpPr/>
          <p:nvPr/>
        </p:nvSpPr>
        <p:spPr bwMode="auto">
          <a:xfrm>
            <a:off x="8627460" y="5052035"/>
            <a:ext cx="423482" cy="507706"/>
          </a:xfrm>
          <a:prstGeom prst="downArrow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pt-BR" sz="1600">
              <a:solidFill>
                <a:srgbClr val="292934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Elipse 13"/>
          <p:cNvSpPr/>
          <p:nvPr/>
        </p:nvSpPr>
        <p:spPr bwMode="auto">
          <a:xfrm>
            <a:off x="7848600" y="5554130"/>
            <a:ext cx="1981200" cy="84667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sz="1600">
                <a:solidFill>
                  <a:srgbClr val="29293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Manutenção</a:t>
            </a:r>
            <a:endParaRPr lang="pt-BR" sz="1600" dirty="0">
              <a:solidFill>
                <a:srgbClr val="292934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2667000" y="4191000"/>
            <a:ext cx="3581400" cy="990600"/>
          </a:xfrm>
          <a:prstGeom prst="wedgeRoundRectCallout">
            <a:avLst>
              <a:gd name="adj1" fmla="val 87621"/>
              <a:gd name="adj2" fmla="val -83540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80000"/>
                </a:schemeClr>
              </a:gs>
              <a:gs pos="45000">
                <a:schemeClr val="accent6">
                  <a:tint val="48000"/>
                  <a:satMod val="150000"/>
                  <a:alpha val="80000"/>
                </a:schemeClr>
              </a:gs>
              <a:gs pos="100000">
                <a:schemeClr val="accent6">
                  <a:tint val="28000"/>
                  <a:satMod val="160000"/>
                  <a:alpha val="8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Qualidade de </a:t>
            </a:r>
            <a:r>
              <a:rPr lang="en-US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Processo</a:t>
            </a: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Software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2895600" y="5638800"/>
            <a:ext cx="3581400" cy="990600"/>
          </a:xfrm>
          <a:prstGeom prst="wedgeRoundRectCallout">
            <a:avLst>
              <a:gd name="adj1" fmla="val 91432"/>
              <a:gd name="adj2" fmla="val -130382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80000"/>
                </a:schemeClr>
              </a:gs>
              <a:gs pos="45000">
                <a:schemeClr val="accent6">
                  <a:tint val="48000"/>
                  <a:satMod val="150000"/>
                  <a:alpha val="80000"/>
                </a:schemeClr>
              </a:gs>
              <a:gs pos="100000">
                <a:schemeClr val="accent6">
                  <a:tint val="28000"/>
                  <a:satMod val="160000"/>
                  <a:alpha val="8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Qualidade de </a:t>
            </a:r>
            <a:r>
              <a:rPr lang="en-US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Produto</a:t>
            </a: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Software</a:t>
            </a:r>
          </a:p>
        </p:txBody>
      </p:sp>
      <p:sp>
        <p:nvSpPr>
          <p:cNvPr id="15" name="Content Placeholder 18"/>
          <p:cNvSpPr txBox="1">
            <a:spLocks/>
          </p:cNvSpPr>
          <p:nvPr/>
        </p:nvSpPr>
        <p:spPr>
          <a:xfrm>
            <a:off x="1600200" y="1524000"/>
            <a:ext cx="5943600" cy="2514600"/>
          </a:xfrm>
          <a:prstGeom prst="rect">
            <a:avLst/>
          </a:prstGeom>
        </p:spPr>
        <p:txBody>
          <a:bodyPr/>
          <a:lstStyle>
            <a:lvl1pPr marL="182563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73025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004888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187450" indent="-136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Sem perder a visão da integração </a:t>
            </a:r>
            <a:r>
              <a:rPr lang="pt-BR" dirty="0">
                <a:solidFill>
                  <a:srgbClr val="800000"/>
                </a:solidFill>
              </a:rPr>
              <a:t>processo-produto</a:t>
            </a:r>
            <a:r>
              <a:rPr lang="pt-BR" dirty="0"/>
              <a:t>, os estudos e o desenvolvimento das abordagens de qualidade de software tem sido realizados, dividindo-se qualidade de software em </a:t>
            </a:r>
            <a:r>
              <a:rPr lang="pt-BR" dirty="0">
                <a:solidFill>
                  <a:srgbClr val="800000"/>
                </a:solidFill>
              </a:rPr>
              <a:t>duas grandes áreas</a:t>
            </a:r>
            <a:r>
              <a:rPr lang="pt-BR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93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Qualidade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Visão Profissional </a:t>
            </a:r>
            <a:r>
              <a:rPr lang="en-US" sz="2200" dirty="0">
                <a:solidFill>
                  <a:srgbClr val="000090"/>
                </a:solidFill>
              </a:rPr>
              <a:t>[1/3]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Conformidade aos Requisitos</a:t>
            </a:r>
            <a:r>
              <a:rPr lang="en-US" dirty="0"/>
              <a:t>: refere-se à qualidade em termos específicos, ou seja, em </a:t>
            </a:r>
            <a:r>
              <a:rPr lang="en-US" dirty="0">
                <a:solidFill>
                  <a:srgbClr val="800000"/>
                </a:solidFill>
              </a:rPr>
              <a:t>itens que podem ser medidos</a:t>
            </a:r>
            <a:r>
              <a:rPr lang="en-US" dirty="0"/>
              <a:t>.</a:t>
            </a:r>
          </a:p>
          <a:p>
            <a:pPr lvl="5"/>
            <a:endParaRPr lang="en-US" dirty="0"/>
          </a:p>
          <a:p>
            <a:pPr lvl="1"/>
            <a:r>
              <a:rPr lang="en-US" dirty="0"/>
              <a:t>Os </a:t>
            </a:r>
            <a:r>
              <a:rPr lang="en-US" dirty="0">
                <a:solidFill>
                  <a:srgbClr val="800000"/>
                </a:solidFill>
              </a:rPr>
              <a:t>requisitos</a:t>
            </a:r>
            <a:r>
              <a:rPr lang="en-US" dirty="0"/>
              <a:t> devem ser </a:t>
            </a:r>
            <a:r>
              <a:rPr lang="en-US" dirty="0">
                <a:solidFill>
                  <a:srgbClr val="800000"/>
                </a:solidFill>
              </a:rPr>
              <a:t>claramente</a:t>
            </a:r>
            <a:r>
              <a:rPr lang="en-US" dirty="0"/>
              <a:t> expostos para que não sejam mal interpretados.</a:t>
            </a:r>
          </a:p>
          <a:p>
            <a:pPr lvl="5"/>
            <a:endParaRPr lang="en-US" dirty="0"/>
          </a:p>
          <a:p>
            <a:pPr lvl="1"/>
            <a:r>
              <a:rPr lang="en-US" dirty="0">
                <a:solidFill>
                  <a:srgbClr val="800000"/>
                </a:solidFill>
              </a:rPr>
              <a:t>Medidas</a:t>
            </a:r>
            <a:r>
              <a:rPr lang="en-US" dirty="0"/>
              <a:t> são feitas continuamente no processo de desenvolvimento, para determinar a adequação aos requisitos.</a:t>
            </a:r>
          </a:p>
          <a:p>
            <a:pPr lvl="5"/>
            <a:endParaRPr lang="en-US" dirty="0"/>
          </a:p>
          <a:p>
            <a:pPr lvl="1"/>
            <a:r>
              <a:rPr lang="en-US" dirty="0"/>
              <a:t>As </a:t>
            </a:r>
            <a:r>
              <a:rPr lang="en-US" dirty="0">
                <a:solidFill>
                  <a:srgbClr val="800000"/>
                </a:solidFill>
              </a:rPr>
              <a:t>não conformidades</a:t>
            </a:r>
            <a:r>
              <a:rPr lang="en-US" dirty="0"/>
              <a:t> são consideradas como </a:t>
            </a:r>
            <a:r>
              <a:rPr lang="en-US" dirty="0">
                <a:solidFill>
                  <a:srgbClr val="800000"/>
                </a:solidFill>
              </a:rPr>
              <a:t>defeitos</a:t>
            </a:r>
            <a:r>
              <a:rPr lang="en-US" dirty="0"/>
              <a:t>, como </a:t>
            </a:r>
            <a:r>
              <a:rPr lang="en-US" dirty="0">
                <a:solidFill>
                  <a:srgbClr val="800000"/>
                </a:solidFill>
              </a:rPr>
              <a:t>falta de qualidade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893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Qualidade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Visão Profissional </a:t>
            </a:r>
            <a:r>
              <a:rPr lang="en-US" sz="2200" dirty="0">
                <a:solidFill>
                  <a:srgbClr val="000090"/>
                </a:solidFill>
              </a:rPr>
              <a:t>[2/3]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Adequação ao Uso</a:t>
            </a:r>
            <a:r>
              <a:rPr lang="en-US" dirty="0"/>
              <a:t> </a:t>
            </a:r>
            <a:r>
              <a:rPr lang="en-US" sz="2000" dirty="0"/>
              <a:t>[1/2]</a:t>
            </a:r>
            <a:r>
              <a:rPr lang="en-US" dirty="0"/>
              <a:t>: deve-se considerar as </a:t>
            </a:r>
            <a:r>
              <a:rPr lang="en-US" dirty="0">
                <a:solidFill>
                  <a:srgbClr val="800000"/>
                </a:solidFill>
              </a:rPr>
              <a:t>especificações</a:t>
            </a:r>
            <a:r>
              <a:rPr lang="en-US" dirty="0"/>
              <a:t> e as </a:t>
            </a:r>
            <a:r>
              <a:rPr lang="en-US" dirty="0">
                <a:solidFill>
                  <a:srgbClr val="800000"/>
                </a:solidFill>
              </a:rPr>
              <a:t>expectativas</a:t>
            </a:r>
            <a:r>
              <a:rPr lang="en-US" dirty="0"/>
              <a:t> dos clientes.</a:t>
            </a:r>
          </a:p>
          <a:p>
            <a:pPr lvl="5"/>
            <a:endParaRPr lang="en-US" dirty="0"/>
          </a:p>
          <a:p>
            <a:pPr lvl="1"/>
            <a:r>
              <a:rPr lang="en-US" dirty="0"/>
              <a:t>Cada um desses elementos é uma característica de qualidade e são classificados em categorias conhecidas </a:t>
            </a:r>
            <a:r>
              <a:rPr lang="en-US" dirty="0">
                <a:solidFill>
                  <a:srgbClr val="800000"/>
                </a:solidFill>
              </a:rPr>
              <a:t>como parâmetros para adequação ao uso</a:t>
            </a:r>
            <a:r>
              <a:rPr lang="en-US" dirty="0"/>
              <a:t>.</a:t>
            </a:r>
          </a:p>
          <a:p>
            <a:pPr lvl="5"/>
            <a:endParaRPr lang="en-US" dirty="0"/>
          </a:p>
          <a:p>
            <a:pPr lvl="1"/>
            <a:r>
              <a:rPr lang="en-US" dirty="0"/>
              <a:t>Os parâmetros mais importantes são </a:t>
            </a:r>
            <a:r>
              <a:rPr lang="en-US" dirty="0">
                <a:solidFill>
                  <a:srgbClr val="800000"/>
                </a:solidFill>
              </a:rPr>
              <a:t>Qualidade de Projeto</a:t>
            </a:r>
            <a:r>
              <a:rPr lang="en-US" dirty="0"/>
              <a:t> e </a:t>
            </a:r>
            <a:r>
              <a:rPr lang="en-US" dirty="0">
                <a:solidFill>
                  <a:srgbClr val="800000"/>
                </a:solidFill>
              </a:rPr>
              <a:t>Qualidade de Adequação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364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Qualidade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Visão Profissional </a:t>
            </a:r>
            <a:r>
              <a:rPr lang="en-US" sz="2200" dirty="0">
                <a:solidFill>
                  <a:srgbClr val="000090"/>
                </a:solidFill>
              </a:rPr>
              <a:t>[3/3]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Adequação ao Uso</a:t>
            </a:r>
            <a:r>
              <a:rPr lang="en-US" dirty="0"/>
              <a:t> </a:t>
            </a:r>
            <a:r>
              <a:rPr lang="en-US" sz="2000" dirty="0"/>
              <a:t>[2/2]</a:t>
            </a:r>
            <a:r>
              <a:rPr lang="en-US" dirty="0"/>
              <a:t>:</a:t>
            </a:r>
          </a:p>
          <a:p>
            <a:pPr lvl="5"/>
            <a:endParaRPr lang="en-US" dirty="0"/>
          </a:p>
          <a:p>
            <a:pPr lvl="1"/>
            <a:r>
              <a:rPr lang="en-US" b="1" dirty="0"/>
              <a:t>Qualidade de projeto</a:t>
            </a:r>
            <a:r>
              <a:rPr lang="en-US" dirty="0"/>
              <a:t>: </a:t>
            </a:r>
            <a:r>
              <a:rPr lang="en-US" dirty="0" err="1"/>
              <a:t>refere</a:t>
            </a:r>
            <a:r>
              <a:rPr lang="en-US" dirty="0"/>
              <a:t>-se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grau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o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produzido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as </a:t>
            </a:r>
            <a:r>
              <a:rPr lang="en-US" dirty="0" err="1">
                <a:solidFill>
                  <a:srgbClr val="800000"/>
                </a:solidFill>
              </a:rPr>
              <a:t>especificações</a:t>
            </a:r>
            <a:r>
              <a:rPr lang="en-US" dirty="0">
                <a:solidFill>
                  <a:srgbClr val="800000"/>
                </a:solidFill>
              </a:rPr>
              <a:t> de </a:t>
            </a:r>
            <a:r>
              <a:rPr lang="en-US" dirty="0" err="1">
                <a:solidFill>
                  <a:srgbClr val="800000"/>
                </a:solidFill>
              </a:rPr>
              <a:t>projeto</a:t>
            </a:r>
            <a:r>
              <a:rPr lang="en-US" dirty="0"/>
              <a:t>.</a:t>
            </a:r>
          </a:p>
          <a:p>
            <a:pPr lvl="5"/>
            <a:endParaRPr lang="en-US" dirty="0"/>
          </a:p>
          <a:p>
            <a:pPr lvl="1"/>
            <a:r>
              <a:rPr lang="en-US" b="1" dirty="0"/>
              <a:t>Qualidade de </a:t>
            </a:r>
            <a:r>
              <a:rPr lang="en-US" b="1" dirty="0" err="1"/>
              <a:t>adequação</a:t>
            </a:r>
            <a:r>
              <a:rPr lang="en-US" dirty="0"/>
              <a:t>: </a:t>
            </a:r>
            <a:r>
              <a:rPr lang="en-US" dirty="0" err="1"/>
              <a:t>refere</a:t>
            </a:r>
            <a:r>
              <a:rPr lang="en-US" dirty="0"/>
              <a:t>-se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níveis</a:t>
            </a:r>
            <a:r>
              <a:rPr lang="en-US" dirty="0"/>
              <a:t> que o </a:t>
            </a:r>
            <a:r>
              <a:rPr lang="en-US" dirty="0" err="1"/>
              <a:t>projeto</a:t>
            </a:r>
            <a:r>
              <a:rPr lang="en-US" dirty="0"/>
              <a:t> do </a:t>
            </a:r>
            <a:r>
              <a:rPr lang="en-US" dirty="0" err="1"/>
              <a:t>produto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satisfazer</a:t>
            </a:r>
            <a:r>
              <a:rPr lang="en-US" dirty="0"/>
              <a:t> 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>
                <a:solidFill>
                  <a:srgbClr val="800000"/>
                </a:solidFill>
              </a:rPr>
              <a:t>necessidade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 err="1">
                <a:solidFill>
                  <a:srgbClr val="800000"/>
                </a:solidFill>
              </a:rPr>
              <a:t>humana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relacionada</a:t>
            </a:r>
            <a:r>
              <a:rPr lang="en-US" dirty="0"/>
              <a:t> à </a:t>
            </a:r>
            <a:r>
              <a:rPr lang="en-US" dirty="0" err="1"/>
              <a:t>funcionalidade</a:t>
            </a:r>
            <a:r>
              <a:rPr lang="en-US" dirty="0"/>
              <a:t> do </a:t>
            </a:r>
            <a:r>
              <a:rPr lang="en-US" dirty="0" err="1"/>
              <a:t>produto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931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Conceito de Qualidade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Visão Geral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 diferentes </a:t>
            </a:r>
            <a:r>
              <a:rPr lang="en-US" dirty="0">
                <a:solidFill>
                  <a:srgbClr val="800000"/>
                </a:solidFill>
              </a:rPr>
              <a:t>enfoques</a:t>
            </a:r>
            <a:r>
              <a:rPr lang="en-US" dirty="0"/>
              <a:t> sobre a questão </a:t>
            </a:r>
            <a:r>
              <a:rPr lang="en-US" dirty="0">
                <a:solidFill>
                  <a:srgbClr val="800000"/>
                </a:solidFill>
              </a:rPr>
              <a:t>qualidade</a:t>
            </a:r>
            <a:r>
              <a:rPr lang="en-US" dirty="0"/>
              <a:t> são organizados de maneira a agrupar os conceitos em </a:t>
            </a:r>
            <a:r>
              <a:rPr lang="en-US" dirty="0">
                <a:solidFill>
                  <a:srgbClr val="800000"/>
                </a:solidFill>
              </a:rPr>
              <a:t>conjuntos específicos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Garvin 1984 – </a:t>
            </a:r>
            <a:r>
              <a:rPr lang="en-US" dirty="0" err="1"/>
              <a:t>Apresenta</a:t>
            </a:r>
            <a:r>
              <a:rPr lang="en-US" dirty="0"/>
              <a:t> </a:t>
            </a:r>
            <a:r>
              <a:rPr lang="en-US" dirty="0" err="1"/>
              <a:t>cinco</a:t>
            </a:r>
            <a:r>
              <a:rPr lang="en-US" dirty="0"/>
              <a:t> </a:t>
            </a:r>
            <a:r>
              <a:rPr lang="en-US" dirty="0">
                <a:solidFill>
                  <a:srgbClr val="800000"/>
                </a:solidFill>
              </a:rPr>
              <a:t>abordagens</a:t>
            </a:r>
          </a:p>
          <a:p>
            <a:pPr lvl="6"/>
            <a:endParaRPr lang="en-US" dirty="0"/>
          </a:p>
          <a:p>
            <a:pPr lvl="1"/>
            <a:r>
              <a:rPr lang="en-US" dirty="0"/>
              <a:t>As abordagens proporcionam uma visão geral do conceito de qualidade em função da sua </a:t>
            </a:r>
            <a:r>
              <a:rPr lang="en-US" dirty="0">
                <a:solidFill>
                  <a:srgbClr val="800000"/>
                </a:solidFill>
              </a:rPr>
              <a:t>abrangência</a:t>
            </a:r>
            <a:r>
              <a:rPr lang="en-US" dirty="0"/>
              <a:t> e </a:t>
            </a:r>
            <a:r>
              <a:rPr lang="en-US" dirty="0">
                <a:solidFill>
                  <a:srgbClr val="800000"/>
                </a:solidFill>
              </a:rPr>
              <a:t>organização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30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Abordagens de Garvin</a:t>
            </a:r>
            <a:br>
              <a:rPr lang="en-US" dirty="0"/>
            </a:br>
            <a:r>
              <a:rPr lang="en-US" sz="3100" dirty="0">
                <a:solidFill>
                  <a:srgbClr val="000090"/>
                </a:solidFill>
              </a:rPr>
              <a:t>1. </a:t>
            </a:r>
            <a:r>
              <a:rPr lang="en-US" sz="3100" dirty="0" err="1">
                <a:solidFill>
                  <a:srgbClr val="000090"/>
                </a:solidFill>
              </a:rPr>
              <a:t>Abordagem</a:t>
            </a:r>
            <a:r>
              <a:rPr lang="en-US" sz="3100" dirty="0">
                <a:solidFill>
                  <a:srgbClr val="000090"/>
                </a:solidFill>
              </a:rPr>
              <a:t> Transcendental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Qualidade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Trata a qualidade como um </a:t>
            </a:r>
            <a:r>
              <a:rPr lang="en-US" dirty="0">
                <a:solidFill>
                  <a:srgbClr val="800000"/>
                </a:solidFill>
              </a:rPr>
              <a:t>conceito abstrato</a:t>
            </a:r>
            <a:r>
              <a:rPr lang="en-US" dirty="0"/>
              <a:t> que dificilmente pode ser fixado com precisão.</a:t>
            </a:r>
          </a:p>
          <a:p>
            <a:pPr lvl="5"/>
            <a:endParaRPr lang="en-US" dirty="0"/>
          </a:p>
          <a:p>
            <a:r>
              <a:rPr lang="en-US" dirty="0"/>
              <a:t>Qualidade representa uma </a:t>
            </a:r>
            <a:r>
              <a:rPr lang="en-US" dirty="0">
                <a:solidFill>
                  <a:srgbClr val="800000"/>
                </a:solidFill>
              </a:rPr>
              <a:t>característica</a:t>
            </a:r>
            <a:r>
              <a:rPr lang="en-US" dirty="0"/>
              <a:t>, uma </a:t>
            </a:r>
            <a:r>
              <a:rPr lang="en-US" dirty="0">
                <a:solidFill>
                  <a:srgbClr val="800000"/>
                </a:solidFill>
              </a:rPr>
              <a:t>propriedade</a:t>
            </a:r>
            <a:r>
              <a:rPr lang="en-US" dirty="0"/>
              <a:t> ou um </a:t>
            </a:r>
            <a:r>
              <a:rPr lang="en-US" dirty="0">
                <a:solidFill>
                  <a:srgbClr val="800000"/>
                </a:solidFill>
              </a:rPr>
              <a:t>estado</a:t>
            </a:r>
            <a:r>
              <a:rPr lang="en-US" dirty="0"/>
              <a:t> que torna um produto ou serviço </a:t>
            </a:r>
            <a:r>
              <a:rPr lang="en-US" dirty="0">
                <a:solidFill>
                  <a:srgbClr val="800000"/>
                </a:solidFill>
              </a:rPr>
              <a:t>aceitável,</a:t>
            </a:r>
            <a:endParaRPr lang="en-US" dirty="0"/>
          </a:p>
          <a:p>
            <a:pPr lvl="1"/>
            <a:r>
              <a:rPr lang="en-US" dirty="0"/>
              <a:t>embora essa aceitação não seja derivada de estudo realizado, mas da </a:t>
            </a:r>
            <a:r>
              <a:rPr lang="en-US" dirty="0">
                <a:solidFill>
                  <a:srgbClr val="800000"/>
                </a:solidFill>
              </a:rPr>
              <a:t>constatação prática</a:t>
            </a:r>
            <a:r>
              <a:rPr lang="en-US" dirty="0"/>
              <a:t> e da </a:t>
            </a:r>
            <a:r>
              <a:rPr lang="en-US" dirty="0">
                <a:solidFill>
                  <a:srgbClr val="800000"/>
                </a:solidFill>
              </a:rPr>
              <a:t>experiência</a:t>
            </a:r>
            <a:r>
              <a:rPr lang="en-US" dirty="0"/>
              <a:t>.</a:t>
            </a:r>
          </a:p>
          <a:p>
            <a:pPr lvl="5"/>
            <a:endParaRPr lang="en-US" dirty="0"/>
          </a:p>
          <a:p>
            <a:r>
              <a:rPr lang="en-US" dirty="0"/>
              <a:t>Exemplo:</a:t>
            </a:r>
          </a:p>
          <a:p>
            <a:pPr lvl="1"/>
            <a:r>
              <a:rPr lang="en-US" dirty="0"/>
              <a:t>Os atributos estéticos do ser humano: são observáveis, mas difíceis de serem descritos.</a:t>
            </a:r>
          </a:p>
        </p:txBody>
      </p:sp>
    </p:spTree>
    <p:extLst>
      <p:ext uri="{BB962C8B-B14F-4D97-AF65-F5344CB8AC3E}">
        <p14:creationId xmlns:p14="http://schemas.microsoft.com/office/powerpoint/2010/main" val="41732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la4">
  <a:themeElements>
    <a:clrScheme name="Brilho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rilh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la7" id="{6495CCE2-A051-AF49-8F39-A2E1DA8EC944}" vid="{60558F6E-153E-0742-8CA1-1D26D94B5260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5D3F45934D184A8DC9B5335D02D6FC" ma:contentTypeVersion="0" ma:contentTypeDescription="Crie um novo documento." ma:contentTypeScope="" ma:versionID="16fd97b342df1545c72581a6abdb554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d2d35cd79d80d3b38601b74d693a0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DB52B83-BFC0-413C-AB28-BC1F9A602B99}"/>
</file>

<file path=customXml/itemProps2.xml><?xml version="1.0" encoding="utf-8"?>
<ds:datastoreItem xmlns:ds="http://schemas.openxmlformats.org/officeDocument/2006/customXml" ds:itemID="{0902F08B-F877-4A12-83E2-76C9E35B6E94}"/>
</file>

<file path=customXml/itemProps3.xml><?xml version="1.0" encoding="utf-8"?>
<ds:datastoreItem xmlns:ds="http://schemas.openxmlformats.org/officeDocument/2006/customXml" ds:itemID="{FC3D6E5D-4E1D-48DC-B9CC-0E21D6332DFF}"/>
</file>

<file path=docProps/app.xml><?xml version="1.0" encoding="utf-8"?>
<Properties xmlns="http://schemas.openxmlformats.org/officeDocument/2006/extended-properties" xmlns:vt="http://schemas.openxmlformats.org/officeDocument/2006/docPropsVTypes">
  <Template>Aula7</Template>
  <TotalTime>13819</TotalTime>
  <Words>3093</Words>
  <Application>Microsoft Office PowerPoint</Application>
  <PresentationFormat>Widescreen</PresentationFormat>
  <Paragraphs>445</Paragraphs>
  <Slides>47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1" baseType="lpstr">
      <vt:lpstr>Arial</vt:lpstr>
      <vt:lpstr>Times New Roman</vt:lpstr>
      <vt:lpstr>Wingdings</vt:lpstr>
      <vt:lpstr>Aula4</vt:lpstr>
      <vt:lpstr>Engenharia de Software I</vt:lpstr>
      <vt:lpstr>Tópicos</vt:lpstr>
      <vt:lpstr>Processo de Software Processos Gerais do Ciclo de Vida – ISO 12207</vt:lpstr>
      <vt:lpstr>Qualidade Visão Popular</vt:lpstr>
      <vt:lpstr>Qualidade Visão Profissional [1/3]</vt:lpstr>
      <vt:lpstr>Qualidade Visão Profissional [2/3]</vt:lpstr>
      <vt:lpstr>Qualidade Visão Profissional [3/3]</vt:lpstr>
      <vt:lpstr>Conceito de Qualidade Visão Geral</vt:lpstr>
      <vt:lpstr>Abordagens de Garvin 1. Abordagem Transcendental</vt:lpstr>
      <vt:lpstr>Abordagens de Garvin 2. Abordagem Centrada no Produto</vt:lpstr>
      <vt:lpstr>Abordagens de Garvin 3. Abordagem Centrada no Valor</vt:lpstr>
      <vt:lpstr>Abordagens de Garvin 4. Abordagem Centrada no Processo de Fabricação</vt:lpstr>
      <vt:lpstr>Abordagens de Garvin 5. Abordagem Centrada no Usuário [1/2]</vt:lpstr>
      <vt:lpstr>Abordagens de Garvin 5. Abordagem Centrada no Usuário [2/2]</vt:lpstr>
      <vt:lpstr>Qualidade Aplicada ao Software</vt:lpstr>
      <vt:lpstr>Exigência de Qualidade no Software</vt:lpstr>
      <vt:lpstr>Como chegamos à Era da Qualidade</vt:lpstr>
      <vt:lpstr>Engenharia de Software Perspectiva Histórica</vt:lpstr>
      <vt:lpstr>Perspectiva Histórica Anos 60 – A Era Funcional</vt:lpstr>
      <vt:lpstr>Perspectiva Histórica Anos 70 – A Era do Método</vt:lpstr>
      <vt:lpstr>Perspectiva Histórica Anos 80 – A Era do Custo [1/2]</vt:lpstr>
      <vt:lpstr>Perspectiva Histórica Anos 80 – A Era do Custo [2/2]</vt:lpstr>
      <vt:lpstr>Perspectiva Histórica Anos 90 – A Era da Qualidade</vt:lpstr>
      <vt:lpstr>Interpretações de Qualidade de Software</vt:lpstr>
      <vt:lpstr>Definições de Qualidade de Software</vt:lpstr>
      <vt:lpstr>Definições de Qualidade de Software Aspectos Importantes [1/2]</vt:lpstr>
      <vt:lpstr>Definições de Qualidade de Software Aspectos Importantes [2/2]</vt:lpstr>
      <vt:lpstr>Qualidade de Software Existência de várias visões</vt:lpstr>
      <vt:lpstr>Qualidade de Software A qualidade depende do Ponto de Vista</vt:lpstr>
      <vt:lpstr>Qualidade de Software Visões de Qualidade [1/2]</vt:lpstr>
      <vt:lpstr>Qualidade de Software Visões de Qualidade [2/2]</vt:lpstr>
      <vt:lpstr>Qualidade de Software ISO/IEC 9126</vt:lpstr>
      <vt:lpstr>ISO/IEC 9126 Características e Subcaracterísticas de Qualidade [1/6]</vt:lpstr>
      <vt:lpstr>ISO/IEC 9126 Características e Subcaracterísticas de Qualidade [2/6]</vt:lpstr>
      <vt:lpstr>ISO/IEC 9126 Características e Subcaracterísticas de Qualidade [3/6]</vt:lpstr>
      <vt:lpstr>ISO/IEC 9126 Características e Subcaracterísticas de Qualidade [4/6]</vt:lpstr>
      <vt:lpstr>ISO/IEC 9126 Características e Subcaracterísticas de Qualidade [5/6]</vt:lpstr>
      <vt:lpstr>ISO/IEC 9126 Características e Subcaracterísticas de Qualidade [6/6]</vt:lpstr>
      <vt:lpstr>Requisitos de Software: Base da Qualidade [1/2]</vt:lpstr>
      <vt:lpstr>Requisitos de Software: Base da Qualidade [2/2]</vt:lpstr>
      <vt:lpstr>Qualidade de Software Definição Genérica</vt:lpstr>
      <vt:lpstr>Qualidade de Software Determinação de Atributos Relevantes [1/3]</vt:lpstr>
      <vt:lpstr>Qualidade de Software Determinação de Atributos Relevantes [2/3]</vt:lpstr>
      <vt:lpstr>Qualidade de Software Determinação de Atributos Relevantes [3/3]</vt:lpstr>
      <vt:lpstr>Qualidade de Software Incorporação da Qualidade</vt:lpstr>
      <vt:lpstr>Processo de Desenvolvimento Considerações</vt:lpstr>
      <vt:lpstr>Qualidade de Software Áreas de Estudo da Qualidade</vt:lpstr>
    </vt:vector>
  </TitlesOfParts>
  <Manager/>
  <Company>Álvaro d'Arce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Software I</dc:title>
  <dc:subject/>
  <dc:creator/>
  <cp:keywords/>
  <dc:description/>
  <cp:lastModifiedBy>Marcelo B. Tenorio</cp:lastModifiedBy>
  <cp:revision>1402</cp:revision>
  <cp:lastPrinted>2018-10-03T20:35:44Z</cp:lastPrinted>
  <dcterms:created xsi:type="dcterms:W3CDTF">1998-06-10T20:08:40Z</dcterms:created>
  <dcterms:modified xsi:type="dcterms:W3CDTF">2019-11-27T19:25:48Z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0x010100105D3F45934D184A8DC9B5335D02D6FC</vt:lpwstr>
  </property>
</Properties>
</file>